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839" r:id="rId2"/>
    <p:sldId id="851" r:id="rId3"/>
    <p:sldId id="923" r:id="rId4"/>
    <p:sldId id="924" r:id="rId5"/>
    <p:sldId id="913" r:id="rId6"/>
    <p:sldId id="920" r:id="rId7"/>
    <p:sldId id="921" r:id="rId8"/>
    <p:sldId id="911" r:id="rId9"/>
    <p:sldId id="912" r:id="rId10"/>
    <p:sldId id="883" r:id="rId11"/>
    <p:sldId id="884" r:id="rId12"/>
    <p:sldId id="901" r:id="rId13"/>
    <p:sldId id="925" r:id="rId14"/>
    <p:sldId id="928" r:id="rId15"/>
    <p:sldId id="938" r:id="rId16"/>
    <p:sldId id="907" r:id="rId17"/>
    <p:sldId id="926" r:id="rId18"/>
    <p:sldId id="908" r:id="rId19"/>
    <p:sldId id="909" r:id="rId20"/>
    <p:sldId id="910" r:id="rId21"/>
    <p:sldId id="929" r:id="rId22"/>
    <p:sldId id="931" r:id="rId23"/>
    <p:sldId id="930" r:id="rId24"/>
    <p:sldId id="841" r:id="rId25"/>
    <p:sldId id="941" r:id="rId26"/>
    <p:sldId id="939" r:id="rId27"/>
    <p:sldId id="940" r:id="rId28"/>
    <p:sldId id="942" r:id="rId29"/>
    <p:sldId id="943" r:id="rId30"/>
    <p:sldId id="922" r:id="rId31"/>
    <p:sldId id="927" r:id="rId32"/>
    <p:sldId id="898" r:id="rId33"/>
    <p:sldId id="900" r:id="rId34"/>
    <p:sldId id="812" r:id="rId35"/>
  </p:sldIdLst>
  <p:sldSz cx="9144000" cy="6858000" type="screen4x3"/>
  <p:notesSz cx="6669088"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00" autoAdjust="0"/>
    <p:restoredTop sz="94434" autoAdjust="0"/>
  </p:normalViewPr>
  <p:slideViewPr>
    <p:cSldViewPr snapToGrid="0">
      <p:cViewPr varScale="1">
        <p:scale>
          <a:sx n="74" d="100"/>
          <a:sy n="74" d="100"/>
        </p:scale>
        <p:origin x="139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104"/>
    </p:cViewPr>
  </p:sorterViewPr>
  <p:notesViewPr>
    <p:cSldViewPr snapToGrid="0">
      <p:cViewPr varScale="1">
        <p:scale>
          <a:sx n="51" d="100"/>
          <a:sy n="51" d="100"/>
        </p:scale>
        <p:origin x="-3030" y="-96"/>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oleObject" Target="file:///C:\Users\flynn\Desktop\WIP\CR_per_year_jmm_dat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Sheet1!$A$2</c:f>
              <c:strCache>
                <c:ptCount val="1"/>
                <c:pt idx="0">
                  <c:v>R99</c:v>
                </c:pt>
              </c:strCache>
            </c:strRef>
          </c:tx>
          <c:spPr>
            <a:solidFill>
              <a:schemeClr val="accent1"/>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Sheet1!$B$2:$T$2</c:f>
              <c:numCache>
                <c:formatCode>General</c:formatCode>
                <c:ptCount val="19"/>
                <c:pt idx="0">
                  <c:v>1408</c:v>
                </c:pt>
                <c:pt idx="1">
                  <c:v>4398</c:v>
                </c:pt>
                <c:pt idx="2">
                  <c:v>2266</c:v>
                </c:pt>
                <c:pt idx="3">
                  <c:v>1004</c:v>
                </c:pt>
                <c:pt idx="4">
                  <c:v>581</c:v>
                </c:pt>
                <c:pt idx="5">
                  <c:v>512</c:v>
                </c:pt>
                <c:pt idx="6">
                  <c:v>111</c:v>
                </c:pt>
                <c:pt idx="7">
                  <c:v>42</c:v>
                </c:pt>
                <c:pt idx="8">
                  <c:v>23</c:v>
                </c:pt>
                <c:pt idx="9">
                  <c:v>5</c:v>
                </c:pt>
                <c:pt idx="10">
                  <c:v>5</c:v>
                </c:pt>
                <c:pt idx="11">
                  <c:v>1</c:v>
                </c:pt>
                <c:pt idx="12">
                  <c:v>0</c:v>
                </c:pt>
                <c:pt idx="13">
                  <c:v>0</c:v>
                </c:pt>
                <c:pt idx="14">
                  <c:v>0</c:v>
                </c:pt>
                <c:pt idx="15">
                  <c:v>0</c:v>
                </c:pt>
              </c:numCache>
            </c:numRef>
          </c:val>
          <c:extLst xmlns:c16r2="http://schemas.microsoft.com/office/drawing/2015/06/chart">
            <c:ext xmlns:c16="http://schemas.microsoft.com/office/drawing/2014/chart" uri="{C3380CC4-5D6E-409C-BE32-E72D297353CC}">
              <c16:uniqueId val="{00000000-9F6C-4A2A-9008-E16A8D1943DB}"/>
            </c:ext>
          </c:extLst>
        </c:ser>
        <c:ser>
          <c:idx val="1"/>
          <c:order val="1"/>
          <c:tx>
            <c:strRef>
              <c:f>Sheet1!$A$3</c:f>
              <c:strCache>
                <c:ptCount val="1"/>
                <c:pt idx="0">
                  <c:v>Rel-4</c:v>
                </c:pt>
              </c:strCache>
            </c:strRef>
          </c:tx>
          <c:spPr>
            <a:solidFill>
              <a:schemeClr val="accent2"/>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Sheet1!$B$3:$T$3</c:f>
              <c:numCache>
                <c:formatCode>General</c:formatCode>
                <c:ptCount val="19"/>
                <c:pt idx="1">
                  <c:v>376</c:v>
                </c:pt>
                <c:pt idx="2">
                  <c:v>2828</c:v>
                </c:pt>
                <c:pt idx="3">
                  <c:v>1900</c:v>
                </c:pt>
                <c:pt idx="4">
                  <c:v>690</c:v>
                </c:pt>
                <c:pt idx="5">
                  <c:v>257</c:v>
                </c:pt>
                <c:pt idx="6">
                  <c:v>122</c:v>
                </c:pt>
                <c:pt idx="7">
                  <c:v>63</c:v>
                </c:pt>
                <c:pt idx="8">
                  <c:v>48</c:v>
                </c:pt>
                <c:pt idx="9">
                  <c:v>22</c:v>
                </c:pt>
                <c:pt idx="10">
                  <c:v>20</c:v>
                </c:pt>
                <c:pt idx="11">
                  <c:v>13</c:v>
                </c:pt>
                <c:pt idx="12">
                  <c:v>11</c:v>
                </c:pt>
                <c:pt idx="13">
                  <c:v>8</c:v>
                </c:pt>
                <c:pt idx="14">
                  <c:v>7</c:v>
                </c:pt>
                <c:pt idx="15">
                  <c:v>2</c:v>
                </c:pt>
              </c:numCache>
            </c:numRef>
          </c:val>
          <c:extLst xmlns:c16r2="http://schemas.microsoft.com/office/drawing/2015/06/chart">
            <c:ext xmlns:c16="http://schemas.microsoft.com/office/drawing/2014/chart" uri="{C3380CC4-5D6E-409C-BE32-E72D297353CC}">
              <c16:uniqueId val="{00000001-9F6C-4A2A-9008-E16A8D1943DB}"/>
            </c:ext>
          </c:extLst>
        </c:ser>
        <c:ser>
          <c:idx val="2"/>
          <c:order val="2"/>
          <c:tx>
            <c:strRef>
              <c:f>Sheet1!$A$4</c:f>
              <c:strCache>
                <c:ptCount val="1"/>
                <c:pt idx="0">
                  <c:v>Rel-5</c:v>
                </c:pt>
              </c:strCache>
            </c:strRef>
          </c:tx>
          <c:spPr>
            <a:solidFill>
              <a:schemeClr val="accent3"/>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Sheet1!$B$4:$T$4</c:f>
              <c:numCache>
                <c:formatCode>General</c:formatCode>
                <c:ptCount val="19"/>
                <c:pt idx="1">
                  <c:v>27</c:v>
                </c:pt>
                <c:pt idx="2">
                  <c:v>644</c:v>
                </c:pt>
                <c:pt idx="3">
                  <c:v>3274</c:v>
                </c:pt>
                <c:pt idx="4">
                  <c:v>2842</c:v>
                </c:pt>
                <c:pt idx="5">
                  <c:v>2162</c:v>
                </c:pt>
                <c:pt idx="6">
                  <c:v>1357</c:v>
                </c:pt>
                <c:pt idx="7">
                  <c:v>509</c:v>
                </c:pt>
                <c:pt idx="8">
                  <c:v>94</c:v>
                </c:pt>
                <c:pt idx="9">
                  <c:v>25</c:v>
                </c:pt>
                <c:pt idx="10">
                  <c:v>22</c:v>
                </c:pt>
                <c:pt idx="11">
                  <c:v>7</c:v>
                </c:pt>
                <c:pt idx="12">
                  <c:v>7</c:v>
                </c:pt>
                <c:pt idx="13">
                  <c:v>5</c:v>
                </c:pt>
                <c:pt idx="14">
                  <c:v>3</c:v>
                </c:pt>
                <c:pt idx="15">
                  <c:v>2</c:v>
                </c:pt>
              </c:numCache>
            </c:numRef>
          </c:val>
          <c:extLst xmlns:c16r2="http://schemas.microsoft.com/office/drawing/2015/06/chart">
            <c:ext xmlns:c16="http://schemas.microsoft.com/office/drawing/2014/chart" uri="{C3380CC4-5D6E-409C-BE32-E72D297353CC}">
              <c16:uniqueId val="{00000002-9F6C-4A2A-9008-E16A8D1943DB}"/>
            </c:ext>
          </c:extLst>
        </c:ser>
        <c:ser>
          <c:idx val="3"/>
          <c:order val="3"/>
          <c:tx>
            <c:strRef>
              <c:f>Sheet1!$A$5</c:f>
              <c:strCache>
                <c:ptCount val="1"/>
                <c:pt idx="0">
                  <c:v>Rel-6</c:v>
                </c:pt>
              </c:strCache>
            </c:strRef>
          </c:tx>
          <c:spPr>
            <a:solidFill>
              <a:schemeClr val="accent4"/>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Sheet1!$B$5:$T$5</c:f>
              <c:numCache>
                <c:formatCode>General</c:formatCode>
                <c:ptCount val="19"/>
                <c:pt idx="3">
                  <c:v>172</c:v>
                </c:pt>
                <c:pt idx="4">
                  <c:v>1088</c:v>
                </c:pt>
                <c:pt idx="5">
                  <c:v>2458</c:v>
                </c:pt>
                <c:pt idx="6">
                  <c:v>3721</c:v>
                </c:pt>
                <c:pt idx="7">
                  <c:v>2074</c:v>
                </c:pt>
                <c:pt idx="8">
                  <c:v>1078</c:v>
                </c:pt>
                <c:pt idx="9">
                  <c:v>212</c:v>
                </c:pt>
                <c:pt idx="10">
                  <c:v>74</c:v>
                </c:pt>
                <c:pt idx="11">
                  <c:v>19</c:v>
                </c:pt>
                <c:pt idx="12">
                  <c:v>17</c:v>
                </c:pt>
                <c:pt idx="13">
                  <c:v>10</c:v>
                </c:pt>
                <c:pt idx="14">
                  <c:v>4</c:v>
                </c:pt>
                <c:pt idx="15">
                  <c:v>4</c:v>
                </c:pt>
              </c:numCache>
            </c:numRef>
          </c:val>
          <c:extLst xmlns:c16r2="http://schemas.microsoft.com/office/drawing/2015/06/chart">
            <c:ext xmlns:c16="http://schemas.microsoft.com/office/drawing/2014/chart" uri="{C3380CC4-5D6E-409C-BE32-E72D297353CC}">
              <c16:uniqueId val="{00000003-9F6C-4A2A-9008-E16A8D1943DB}"/>
            </c:ext>
          </c:extLst>
        </c:ser>
        <c:ser>
          <c:idx val="4"/>
          <c:order val="4"/>
          <c:tx>
            <c:strRef>
              <c:f>Sheet1!$A$6</c:f>
              <c:strCache>
                <c:ptCount val="1"/>
                <c:pt idx="0">
                  <c:v>Rel-7</c:v>
                </c:pt>
              </c:strCache>
            </c:strRef>
          </c:tx>
          <c:spPr>
            <a:solidFill>
              <a:schemeClr val="accent5"/>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Sheet1!$B$6:$T$6</c:f>
              <c:numCache>
                <c:formatCode>General</c:formatCode>
                <c:ptCount val="19"/>
                <c:pt idx="4">
                  <c:v>1</c:v>
                </c:pt>
                <c:pt idx="5">
                  <c:v>20</c:v>
                </c:pt>
                <c:pt idx="6">
                  <c:v>663</c:v>
                </c:pt>
                <c:pt idx="7">
                  <c:v>2529</c:v>
                </c:pt>
                <c:pt idx="8">
                  <c:v>3132</c:v>
                </c:pt>
                <c:pt idx="9">
                  <c:v>1262</c:v>
                </c:pt>
                <c:pt idx="10">
                  <c:v>492</c:v>
                </c:pt>
                <c:pt idx="11">
                  <c:v>176</c:v>
                </c:pt>
                <c:pt idx="12">
                  <c:v>91</c:v>
                </c:pt>
                <c:pt idx="13">
                  <c:v>43</c:v>
                </c:pt>
                <c:pt idx="14">
                  <c:v>25</c:v>
                </c:pt>
                <c:pt idx="15">
                  <c:v>15</c:v>
                </c:pt>
              </c:numCache>
            </c:numRef>
          </c:val>
          <c:extLst xmlns:c16r2="http://schemas.microsoft.com/office/drawing/2015/06/chart">
            <c:ext xmlns:c16="http://schemas.microsoft.com/office/drawing/2014/chart" uri="{C3380CC4-5D6E-409C-BE32-E72D297353CC}">
              <c16:uniqueId val="{00000004-9F6C-4A2A-9008-E16A8D1943DB}"/>
            </c:ext>
          </c:extLst>
        </c:ser>
        <c:ser>
          <c:idx val="5"/>
          <c:order val="5"/>
          <c:tx>
            <c:strRef>
              <c:f>Sheet1!$A$7</c:f>
              <c:strCache>
                <c:ptCount val="1"/>
                <c:pt idx="0">
                  <c:v>Rel-8</c:v>
                </c:pt>
              </c:strCache>
            </c:strRef>
          </c:tx>
          <c:spPr>
            <a:solidFill>
              <a:schemeClr val="accent6"/>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Sheet1!$B$7:$T$7</c:f>
              <c:numCache>
                <c:formatCode>General</c:formatCode>
                <c:ptCount val="19"/>
                <c:pt idx="7">
                  <c:v>49</c:v>
                </c:pt>
                <c:pt idx="8">
                  <c:v>777</c:v>
                </c:pt>
                <c:pt idx="9">
                  <c:v>4609</c:v>
                </c:pt>
                <c:pt idx="10">
                  <c:v>7073</c:v>
                </c:pt>
                <c:pt idx="11">
                  <c:v>2347</c:v>
                </c:pt>
                <c:pt idx="12">
                  <c:v>706</c:v>
                </c:pt>
                <c:pt idx="13">
                  <c:v>347</c:v>
                </c:pt>
                <c:pt idx="14">
                  <c:v>184</c:v>
                </c:pt>
                <c:pt idx="15">
                  <c:v>91</c:v>
                </c:pt>
                <c:pt idx="16">
                  <c:v>46</c:v>
                </c:pt>
                <c:pt idx="17">
                  <c:v>22</c:v>
                </c:pt>
                <c:pt idx="18">
                  <c:v>6</c:v>
                </c:pt>
              </c:numCache>
            </c:numRef>
          </c:val>
          <c:extLst xmlns:c16r2="http://schemas.microsoft.com/office/drawing/2015/06/chart">
            <c:ext xmlns:c16="http://schemas.microsoft.com/office/drawing/2014/chart" uri="{C3380CC4-5D6E-409C-BE32-E72D297353CC}">
              <c16:uniqueId val="{00000005-9F6C-4A2A-9008-E16A8D1943DB}"/>
            </c:ext>
          </c:extLst>
        </c:ser>
        <c:ser>
          <c:idx val="6"/>
          <c:order val="6"/>
          <c:tx>
            <c:strRef>
              <c:f>Sheet1!$A$8</c:f>
              <c:strCache>
                <c:ptCount val="1"/>
                <c:pt idx="0">
                  <c:v>Rel-9</c:v>
                </c:pt>
              </c:strCache>
            </c:strRef>
          </c:tx>
          <c:spPr>
            <a:solidFill>
              <a:schemeClr val="accent1">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Sheet1!$B$8:$T$8</c:f>
              <c:numCache>
                <c:formatCode>General</c:formatCode>
                <c:ptCount val="19"/>
                <c:pt idx="9">
                  <c:v>49</c:v>
                </c:pt>
                <c:pt idx="10">
                  <c:v>2918</c:v>
                </c:pt>
                <c:pt idx="11">
                  <c:v>4991</c:v>
                </c:pt>
                <c:pt idx="12">
                  <c:v>3252</c:v>
                </c:pt>
                <c:pt idx="13">
                  <c:v>1366</c:v>
                </c:pt>
                <c:pt idx="14">
                  <c:v>376</c:v>
                </c:pt>
                <c:pt idx="15">
                  <c:v>165</c:v>
                </c:pt>
                <c:pt idx="16">
                  <c:v>70</c:v>
                </c:pt>
                <c:pt idx="17">
                  <c:v>26</c:v>
                </c:pt>
                <c:pt idx="18">
                  <c:v>17</c:v>
                </c:pt>
              </c:numCache>
            </c:numRef>
          </c:val>
          <c:extLst xmlns:c16r2="http://schemas.microsoft.com/office/drawing/2015/06/chart">
            <c:ext xmlns:c16="http://schemas.microsoft.com/office/drawing/2014/chart" uri="{C3380CC4-5D6E-409C-BE32-E72D297353CC}">
              <c16:uniqueId val="{00000006-9F6C-4A2A-9008-E16A8D1943DB}"/>
            </c:ext>
          </c:extLst>
        </c:ser>
        <c:ser>
          <c:idx val="7"/>
          <c:order val="7"/>
          <c:tx>
            <c:strRef>
              <c:f>Sheet1!$A$9</c:f>
              <c:strCache>
                <c:ptCount val="1"/>
                <c:pt idx="0">
                  <c:v>Rel-10</c:v>
                </c:pt>
              </c:strCache>
            </c:strRef>
          </c:tx>
          <c:spPr>
            <a:solidFill>
              <a:schemeClr val="accent2">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Sheet1!$B$9:$T$9</c:f>
              <c:numCache>
                <c:formatCode>General</c:formatCode>
                <c:ptCount val="19"/>
                <c:pt idx="10">
                  <c:v>47</c:v>
                </c:pt>
                <c:pt idx="11">
                  <c:v>1722</c:v>
                </c:pt>
                <c:pt idx="12">
                  <c:v>3800</c:v>
                </c:pt>
                <c:pt idx="13">
                  <c:v>3103</c:v>
                </c:pt>
                <c:pt idx="14">
                  <c:v>1636</c:v>
                </c:pt>
                <c:pt idx="15">
                  <c:v>584</c:v>
                </c:pt>
                <c:pt idx="16">
                  <c:v>267</c:v>
                </c:pt>
                <c:pt idx="17">
                  <c:v>50</c:v>
                </c:pt>
                <c:pt idx="18">
                  <c:v>13</c:v>
                </c:pt>
              </c:numCache>
            </c:numRef>
          </c:val>
          <c:extLst xmlns:c16r2="http://schemas.microsoft.com/office/drawing/2015/06/chart">
            <c:ext xmlns:c16="http://schemas.microsoft.com/office/drawing/2014/chart" uri="{C3380CC4-5D6E-409C-BE32-E72D297353CC}">
              <c16:uniqueId val="{00000007-9F6C-4A2A-9008-E16A8D1943DB}"/>
            </c:ext>
          </c:extLst>
        </c:ser>
        <c:ser>
          <c:idx val="8"/>
          <c:order val="8"/>
          <c:tx>
            <c:strRef>
              <c:f>Sheet1!$A$10</c:f>
              <c:strCache>
                <c:ptCount val="1"/>
                <c:pt idx="0">
                  <c:v>Rel-11</c:v>
                </c:pt>
              </c:strCache>
            </c:strRef>
          </c:tx>
          <c:spPr>
            <a:solidFill>
              <a:schemeClr val="accent3">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Sheet1!$B$10:$T$10</c:f>
              <c:numCache>
                <c:formatCode>General</c:formatCode>
                <c:ptCount val="19"/>
                <c:pt idx="11">
                  <c:v>32</c:v>
                </c:pt>
                <c:pt idx="12">
                  <c:v>1152</c:v>
                </c:pt>
                <c:pt idx="13">
                  <c:v>4178</c:v>
                </c:pt>
                <c:pt idx="14">
                  <c:v>3525</c:v>
                </c:pt>
                <c:pt idx="15">
                  <c:v>2186</c:v>
                </c:pt>
                <c:pt idx="16">
                  <c:v>622</c:v>
                </c:pt>
                <c:pt idx="17">
                  <c:v>163</c:v>
                </c:pt>
                <c:pt idx="18">
                  <c:v>22</c:v>
                </c:pt>
              </c:numCache>
            </c:numRef>
          </c:val>
          <c:extLst xmlns:c16r2="http://schemas.microsoft.com/office/drawing/2015/06/chart">
            <c:ext xmlns:c16="http://schemas.microsoft.com/office/drawing/2014/chart" uri="{C3380CC4-5D6E-409C-BE32-E72D297353CC}">
              <c16:uniqueId val="{00000008-9F6C-4A2A-9008-E16A8D1943DB}"/>
            </c:ext>
          </c:extLst>
        </c:ser>
        <c:ser>
          <c:idx val="9"/>
          <c:order val="9"/>
          <c:tx>
            <c:strRef>
              <c:f>Sheet1!$A$11</c:f>
              <c:strCache>
                <c:ptCount val="1"/>
                <c:pt idx="0">
                  <c:v>Rel-12</c:v>
                </c:pt>
              </c:strCache>
            </c:strRef>
          </c:tx>
          <c:spPr>
            <a:solidFill>
              <a:schemeClr val="accent4">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Sheet1!$B$11:$T$11</c:f>
              <c:numCache>
                <c:formatCode>General</c:formatCode>
                <c:ptCount val="19"/>
                <c:pt idx="12">
                  <c:v>6</c:v>
                </c:pt>
                <c:pt idx="13">
                  <c:v>102</c:v>
                </c:pt>
                <c:pt idx="14">
                  <c:v>2254</c:v>
                </c:pt>
                <c:pt idx="15">
                  <c:v>5181</c:v>
                </c:pt>
                <c:pt idx="16">
                  <c:v>4287</c:v>
                </c:pt>
                <c:pt idx="17">
                  <c:v>1530</c:v>
                </c:pt>
                <c:pt idx="18">
                  <c:v>127</c:v>
                </c:pt>
              </c:numCache>
            </c:numRef>
          </c:val>
          <c:extLst xmlns:c16r2="http://schemas.microsoft.com/office/drawing/2015/06/chart">
            <c:ext xmlns:c16="http://schemas.microsoft.com/office/drawing/2014/chart" uri="{C3380CC4-5D6E-409C-BE32-E72D297353CC}">
              <c16:uniqueId val="{00000009-9F6C-4A2A-9008-E16A8D1943DB}"/>
            </c:ext>
          </c:extLst>
        </c:ser>
        <c:ser>
          <c:idx val="10"/>
          <c:order val="10"/>
          <c:tx>
            <c:strRef>
              <c:f>Sheet1!$A$12</c:f>
              <c:strCache>
                <c:ptCount val="1"/>
                <c:pt idx="0">
                  <c:v>Rel-13</c:v>
                </c:pt>
              </c:strCache>
            </c:strRef>
          </c:tx>
          <c:spPr>
            <a:solidFill>
              <a:schemeClr val="accent5">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Sheet1!$B$12:$T$12</c:f>
              <c:numCache>
                <c:formatCode>General</c:formatCode>
                <c:ptCount val="19"/>
                <c:pt idx="14">
                  <c:v>8</c:v>
                </c:pt>
                <c:pt idx="15">
                  <c:v>200</c:v>
                </c:pt>
                <c:pt idx="16">
                  <c:v>2648</c:v>
                </c:pt>
                <c:pt idx="17">
                  <c:v>5571</c:v>
                </c:pt>
                <c:pt idx="18">
                  <c:v>1214</c:v>
                </c:pt>
              </c:numCache>
            </c:numRef>
          </c:val>
          <c:extLst xmlns:c16r2="http://schemas.microsoft.com/office/drawing/2015/06/chart">
            <c:ext xmlns:c16="http://schemas.microsoft.com/office/drawing/2014/chart" uri="{C3380CC4-5D6E-409C-BE32-E72D297353CC}">
              <c16:uniqueId val="{0000000A-9F6C-4A2A-9008-E16A8D1943DB}"/>
            </c:ext>
          </c:extLst>
        </c:ser>
        <c:ser>
          <c:idx val="11"/>
          <c:order val="11"/>
          <c:tx>
            <c:strRef>
              <c:f>Sheet1!$A$13</c:f>
              <c:strCache>
                <c:ptCount val="1"/>
                <c:pt idx="0">
                  <c:v>Rel-14</c:v>
                </c:pt>
              </c:strCache>
            </c:strRef>
          </c:tx>
          <c:spPr>
            <a:solidFill>
              <a:schemeClr val="accent6">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Sheet1!$B$13:$T$13</c:f>
              <c:numCache>
                <c:formatCode>General</c:formatCode>
                <c:ptCount val="19"/>
                <c:pt idx="16">
                  <c:v>24</c:v>
                </c:pt>
                <c:pt idx="17">
                  <c:v>2315</c:v>
                </c:pt>
                <c:pt idx="18">
                  <c:v>3269</c:v>
                </c:pt>
              </c:numCache>
            </c:numRef>
          </c:val>
          <c:extLst xmlns:c16r2="http://schemas.microsoft.com/office/drawing/2015/06/chart">
            <c:ext xmlns:c16="http://schemas.microsoft.com/office/drawing/2014/chart" uri="{C3380CC4-5D6E-409C-BE32-E72D297353CC}">
              <c16:uniqueId val="{0000000B-9F6C-4A2A-9008-E16A8D1943DB}"/>
            </c:ext>
          </c:extLst>
        </c:ser>
        <c:ser>
          <c:idx val="12"/>
          <c:order val="12"/>
          <c:tx>
            <c:strRef>
              <c:f>Sheet1!$A$14</c:f>
              <c:strCache>
                <c:ptCount val="1"/>
                <c:pt idx="0">
                  <c:v>Rel-15</c:v>
                </c:pt>
              </c:strCache>
            </c:strRef>
          </c:tx>
          <c:spPr>
            <a:solidFill>
              <a:schemeClr val="accent1">
                <a:lumMod val="80000"/>
                <a:lumOff val="2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Sheet1!$B$14:$T$14</c:f>
              <c:numCache>
                <c:formatCode>General</c:formatCode>
                <c:ptCount val="19"/>
                <c:pt idx="17">
                  <c:v>6</c:v>
                </c:pt>
                <c:pt idx="18">
                  <c:v>131</c:v>
                </c:pt>
              </c:numCache>
            </c:numRef>
          </c:val>
          <c:extLst xmlns:c16r2="http://schemas.microsoft.com/office/drawing/2015/06/chart">
            <c:ext xmlns:c16="http://schemas.microsoft.com/office/drawing/2014/chart" uri="{C3380CC4-5D6E-409C-BE32-E72D297353CC}">
              <c16:uniqueId val="{0000000C-9F6C-4A2A-9008-E16A8D1943DB}"/>
            </c:ext>
          </c:extLst>
        </c:ser>
        <c:dLbls>
          <c:showLegendKey val="0"/>
          <c:showVal val="0"/>
          <c:showCatName val="0"/>
          <c:showSerName val="0"/>
          <c:showPercent val="0"/>
          <c:showBubbleSize val="0"/>
        </c:dLbls>
        <c:axId val="307375144"/>
        <c:axId val="307375536"/>
        <c:axId val="360428928"/>
      </c:area3DChart>
      <c:catAx>
        <c:axId val="3073751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7375536"/>
        <c:crosses val="autoZero"/>
        <c:auto val="1"/>
        <c:lblAlgn val="ctr"/>
        <c:lblOffset val="100"/>
        <c:noMultiLvlLbl val="0"/>
      </c:catAx>
      <c:valAx>
        <c:axId val="3073755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7375144"/>
        <c:crosses val="autoZero"/>
        <c:crossBetween val="midCat"/>
      </c:valAx>
      <c:serAx>
        <c:axId val="360428928"/>
        <c:scaling>
          <c:orientation val="minMax"/>
        </c:scaling>
        <c:delete val="1"/>
        <c:axPos val="b"/>
        <c:majorTickMark val="out"/>
        <c:minorTickMark val="none"/>
        <c:tickLblPos val="nextTo"/>
        <c:crossAx val="307375536"/>
        <c:crosses val="autoZero"/>
      </c:serAx>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308DCE-94E1-4F5D-9CCB-098EFF1E24D4}" type="datetime1">
              <a:rPr lang="en-US"/>
              <a:pPr>
                <a:defRPr/>
              </a:pPr>
              <a:t>10/25/2017</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2338" eaLnBrk="1" hangingPunct="1">
              <a:defRPr sz="1200">
                <a:latin typeface="Times New Roman" panose="02020603050405020304" pitchFamily="18" charset="0"/>
              </a:defRPr>
            </a:lvl1pPr>
          </a:lstStyle>
          <a:p>
            <a:pPr>
              <a:defRPr/>
            </a:pPr>
            <a:fld id="{55EB0215-DA2E-48D4-B0F7-8E0E136C005F}" type="slidenum">
              <a:rPr lang="en-GB" altLang="en-US"/>
              <a:pPr>
                <a:defRPr/>
              </a:pPr>
              <a:t>‹#›</a:t>
            </a:fld>
            <a:endParaRPr lang="en-GB" altLang="en-US" dirty="0"/>
          </a:p>
        </p:txBody>
      </p:sp>
    </p:spTree>
    <p:extLst>
      <p:ext uri="{BB962C8B-B14F-4D97-AF65-F5344CB8AC3E}">
        <p14:creationId xmlns:p14="http://schemas.microsoft.com/office/powerpoint/2010/main" val="295403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78545A18-7AFF-4D53-83E6-7025F7FBFA4F}" type="datetime1">
              <a:rPr lang="en-US"/>
              <a:pPr>
                <a:defRPr/>
              </a:pPr>
              <a:t>10/25/2017</a:t>
            </a:fld>
            <a:endParaRPr lang="en-US" dirty="0"/>
          </a:p>
        </p:txBody>
      </p:sp>
      <p:sp>
        <p:nvSpPr>
          <p:cNvPr id="3076"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2338" eaLnBrk="1" hangingPunct="1">
              <a:defRPr sz="1200">
                <a:latin typeface="Times New Roman" panose="02020603050405020304" pitchFamily="18" charset="0"/>
              </a:defRPr>
            </a:lvl1pPr>
          </a:lstStyle>
          <a:p>
            <a:pPr>
              <a:defRPr/>
            </a:pPr>
            <a:fld id="{08A66CC7-0B6F-48DC-8389-1906849A60FC}" type="slidenum">
              <a:rPr lang="en-GB" altLang="en-US"/>
              <a:pPr>
                <a:defRPr/>
              </a:pPr>
              <a:t>‹#›</a:t>
            </a:fld>
            <a:endParaRPr lang="en-GB" altLang="en-US" dirty="0"/>
          </a:p>
        </p:txBody>
      </p:sp>
    </p:spTree>
    <p:extLst>
      <p:ext uri="{BB962C8B-B14F-4D97-AF65-F5344CB8AC3E}">
        <p14:creationId xmlns:p14="http://schemas.microsoft.com/office/powerpoint/2010/main" val="3052475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5D03041-984B-46FE-8443-073E2933E7DC}" type="slidenum">
              <a:rPr lang="en-GB" altLang="en-US" sz="1200" smtClean="0">
                <a:latin typeface="Times New Roman" panose="02020603050405020304" pitchFamily="18" charset="0"/>
              </a:rPr>
              <a:pPr/>
              <a:t>1</a:t>
            </a:fld>
            <a:endParaRPr lang="en-GB" altLang="en-US" sz="1200" dirty="0" smtClean="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52488" y="742950"/>
            <a:ext cx="4965700" cy="3725863"/>
          </a:xfrm>
          <a:ln/>
        </p:spPr>
      </p:sp>
      <p:sp>
        <p:nvSpPr>
          <p:cNvPr id="6148"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2158837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A2F033F-1AC3-422F-A2EF-F7A9FEAC4864}" type="slidenum">
              <a:rPr lang="en-GB" altLang="en-US" sz="1200" smtClean="0">
                <a:latin typeface="Times New Roman" panose="02020603050405020304" pitchFamily="18" charset="0"/>
              </a:rPr>
              <a:pPr/>
              <a:t>10</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704067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8B4220C-04B7-48A7-B2F3-EC905900BBCB}" type="slidenum">
              <a:rPr lang="en-GB" altLang="en-US" sz="1200" smtClean="0">
                <a:latin typeface="Times New Roman" panose="02020603050405020304" pitchFamily="18" charset="0"/>
              </a:rPr>
              <a:pPr/>
              <a:t>11</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910105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710118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8A66CC7-0B6F-48DC-8389-1906849A60FC}" type="slidenum">
              <a:rPr lang="en-GB" altLang="en-US" smtClean="0"/>
              <a:pPr>
                <a:defRPr/>
              </a:pPr>
              <a:t>17</a:t>
            </a:fld>
            <a:endParaRPr lang="en-GB" altLang="en-US" dirty="0"/>
          </a:p>
        </p:txBody>
      </p:sp>
    </p:spTree>
    <p:extLst>
      <p:ext uri="{BB962C8B-B14F-4D97-AF65-F5344CB8AC3E}">
        <p14:creationId xmlns:p14="http://schemas.microsoft.com/office/powerpoint/2010/main" val="1198136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337177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1942994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584695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8A66CC7-0B6F-48DC-8389-1906849A60FC}" type="slidenum">
              <a:rPr lang="en-GB" altLang="en-US" smtClean="0"/>
              <a:pPr>
                <a:defRPr/>
              </a:pPr>
              <a:t>21</a:t>
            </a:fld>
            <a:endParaRPr lang="en-GB" altLang="en-US" dirty="0"/>
          </a:p>
        </p:txBody>
      </p:sp>
    </p:spTree>
    <p:extLst>
      <p:ext uri="{BB962C8B-B14F-4D97-AF65-F5344CB8AC3E}">
        <p14:creationId xmlns:p14="http://schemas.microsoft.com/office/powerpoint/2010/main" val="3598452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8A66CC7-0B6F-48DC-8389-1906849A60FC}" type="slidenum">
              <a:rPr lang="en-GB" altLang="en-US" smtClean="0"/>
              <a:pPr>
                <a:defRPr/>
              </a:pPr>
              <a:t>22</a:t>
            </a:fld>
            <a:endParaRPr lang="en-GB" altLang="en-US" dirty="0"/>
          </a:p>
        </p:txBody>
      </p:sp>
    </p:spTree>
    <p:extLst>
      <p:ext uri="{BB962C8B-B14F-4D97-AF65-F5344CB8AC3E}">
        <p14:creationId xmlns:p14="http://schemas.microsoft.com/office/powerpoint/2010/main" val="26518823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1CE50D61-E429-45F7-A6BD-AD14123FFAB9}" type="slidenum">
              <a:rPr lang="en-GB" altLang="en-US" sz="1200" smtClean="0">
                <a:latin typeface="Times New Roman" panose="02020603050405020304" pitchFamily="18" charset="0"/>
              </a:rPr>
              <a:pPr/>
              <a:t>24</a:t>
            </a:fld>
            <a:endParaRPr lang="en-GB" altLang="en-US" sz="1200" dirty="0" smtClean="0">
              <a:latin typeface="Times New Roman" panose="02020603050405020304" pitchFamily="18" charset="0"/>
            </a:endParaRPr>
          </a:p>
        </p:txBody>
      </p:sp>
      <p:sp>
        <p:nvSpPr>
          <p:cNvPr id="75779" name="Rectangle 2"/>
          <p:cNvSpPr>
            <a:spLocks noGrp="1" noRot="1" noChangeAspect="1" noChangeArrowheads="1" noTextEdit="1"/>
          </p:cNvSpPr>
          <p:nvPr>
            <p:ph type="sldImg"/>
          </p:nvPr>
        </p:nvSpPr>
        <p:spPr>
          <a:xfrm>
            <a:off x="852488" y="742950"/>
            <a:ext cx="4965700" cy="3725863"/>
          </a:xfrm>
          <a:ln/>
        </p:spPr>
      </p:sp>
      <p:sp>
        <p:nvSpPr>
          <p:cNvPr id="75780"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529937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8A66CC7-0B6F-48DC-8389-1906849A60FC}" type="slidenum">
              <a:rPr lang="en-GB" altLang="en-US" smtClean="0"/>
              <a:pPr>
                <a:defRPr/>
              </a:pPr>
              <a:t>2</a:t>
            </a:fld>
            <a:endParaRPr lang="en-GB" altLang="en-US" dirty="0"/>
          </a:p>
        </p:txBody>
      </p:sp>
    </p:spTree>
    <p:extLst>
      <p:ext uri="{BB962C8B-B14F-4D97-AF65-F5344CB8AC3E}">
        <p14:creationId xmlns:p14="http://schemas.microsoft.com/office/powerpoint/2010/main" val="10055299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marL="742950" indent="-285750" defTabSz="930275">
              <a:defRPr sz="1300">
                <a:solidFill>
                  <a:schemeClr val="tx1"/>
                </a:solidFill>
                <a:latin typeface="Arial" panose="020B0604020202020204" pitchFamily="34" charset="0"/>
                <a:cs typeface="Arial" panose="020B0604020202020204" pitchFamily="34" charset="0"/>
              </a:defRPr>
            </a:lvl2pPr>
            <a:lvl3pPr marL="1143000" indent="-228600" defTabSz="930275">
              <a:defRPr sz="1300">
                <a:solidFill>
                  <a:schemeClr val="tx1"/>
                </a:solidFill>
                <a:latin typeface="Arial" panose="020B0604020202020204" pitchFamily="34" charset="0"/>
                <a:cs typeface="Arial" panose="020B0604020202020204" pitchFamily="34" charset="0"/>
              </a:defRPr>
            </a:lvl3pPr>
            <a:lvl4pPr marL="1600200" indent="-228600" defTabSz="930275">
              <a:defRPr sz="1300">
                <a:solidFill>
                  <a:schemeClr val="tx1"/>
                </a:solidFill>
                <a:latin typeface="Arial" panose="020B0604020202020204" pitchFamily="34" charset="0"/>
                <a:cs typeface="Arial" panose="020B0604020202020204" pitchFamily="34" charset="0"/>
              </a:defRPr>
            </a:lvl4pPr>
            <a:lvl5pPr marL="2057400" indent="-228600" defTabSz="930275">
              <a:defRPr sz="13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52F924BB-2FC9-44EA-AE89-EB56F41C8BAE}" type="slidenum">
              <a:rPr lang="en-GB" altLang="en-US" sz="1200" smtClean="0">
                <a:latin typeface="Times New Roman" panose="02020603050405020304" pitchFamily="18" charset="0"/>
              </a:rPr>
              <a:pPr/>
              <a:t>26</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19980560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marL="742950" indent="-285750" defTabSz="930275">
              <a:defRPr sz="1300">
                <a:solidFill>
                  <a:schemeClr val="tx1"/>
                </a:solidFill>
                <a:latin typeface="Arial" panose="020B0604020202020204" pitchFamily="34" charset="0"/>
                <a:cs typeface="Arial" panose="020B0604020202020204" pitchFamily="34" charset="0"/>
              </a:defRPr>
            </a:lvl2pPr>
            <a:lvl3pPr marL="1143000" indent="-228600" defTabSz="930275">
              <a:defRPr sz="1300">
                <a:solidFill>
                  <a:schemeClr val="tx1"/>
                </a:solidFill>
                <a:latin typeface="Arial" panose="020B0604020202020204" pitchFamily="34" charset="0"/>
                <a:cs typeface="Arial" panose="020B0604020202020204" pitchFamily="34" charset="0"/>
              </a:defRPr>
            </a:lvl3pPr>
            <a:lvl4pPr marL="1600200" indent="-228600" defTabSz="930275">
              <a:defRPr sz="1300">
                <a:solidFill>
                  <a:schemeClr val="tx1"/>
                </a:solidFill>
                <a:latin typeface="Arial" panose="020B0604020202020204" pitchFamily="34" charset="0"/>
                <a:cs typeface="Arial" panose="020B0604020202020204" pitchFamily="34" charset="0"/>
              </a:defRPr>
            </a:lvl4pPr>
            <a:lvl5pPr marL="2057400" indent="-228600" defTabSz="930275">
              <a:defRPr sz="13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CAA233BC-53FF-4189-8835-13B3FE790450}" type="slidenum">
              <a:rPr lang="en-GB" altLang="en-US" sz="1200" smtClean="0">
                <a:latin typeface="Times New Roman" panose="02020603050405020304" pitchFamily="18" charset="0"/>
              </a:rPr>
              <a:pPr/>
              <a:t>27</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4249399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13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7BB89F3A-BFC8-4E82-83C0-E00920D2426E}" type="slidenum">
              <a:rPr lang="en-GB" altLang="en-US" sz="1200" smtClean="0">
                <a:latin typeface="Times New Roman" panose="02020603050405020304" pitchFamily="18" charset="0"/>
              </a:rPr>
              <a:pPr/>
              <a:t>28</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10222870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7109399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687597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12620331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30619934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EF144FA-DC68-4CC7-841B-58D76295F183}" type="slidenum">
              <a:rPr lang="en-GB" altLang="en-US" sz="1200" smtClean="0">
                <a:latin typeface="Times New Roman" panose="02020603050405020304" pitchFamily="18" charset="0"/>
              </a:rPr>
              <a:pPr/>
              <a:t>34</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59263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1F51A99-C94A-412A-8933-D34AAFD90126}" type="slidenum">
              <a:rPr lang="en-GB" altLang="en-US" sz="1200" smtClean="0">
                <a:latin typeface="Times New Roman" panose="02020603050405020304" pitchFamily="18" charset="0"/>
              </a:rPr>
              <a:pPr/>
              <a:t>3</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1541689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1F51A99-C94A-412A-8933-D34AAFD90126}" type="slidenum">
              <a:rPr lang="en-GB" altLang="en-US" sz="1200" smtClean="0">
                <a:latin typeface="Times New Roman" panose="02020603050405020304" pitchFamily="18" charset="0"/>
              </a:rPr>
              <a:pPr/>
              <a:t>4</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881232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D23039E-7E76-4046-8075-EC83A1A27CD8}" type="slidenum">
              <a:rPr lang="en-GB" altLang="en-US" sz="1200" smtClean="0">
                <a:latin typeface="Times New Roman" panose="02020603050405020304" pitchFamily="18" charset="0"/>
              </a:rPr>
              <a:pPr/>
              <a:t>5</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1733245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1F51A99-C94A-412A-8933-D34AAFD90126}" type="slidenum">
              <a:rPr lang="en-GB" altLang="en-US" sz="1200" smtClean="0">
                <a:latin typeface="Times New Roman" panose="02020603050405020304" pitchFamily="18" charset="0"/>
              </a:rPr>
              <a:pPr/>
              <a:t>6</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942544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156DE48D-46FA-4FBD-BD27-035E31EA7E2F}" type="slidenum">
              <a:rPr lang="en-GB" altLang="en-US" sz="1200" smtClean="0">
                <a:latin typeface="Times New Roman" panose="02020603050405020304" pitchFamily="18" charset="0"/>
              </a:rPr>
              <a:pPr/>
              <a:t>7</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3608673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A2F033F-1AC3-422F-A2EF-F7A9FEAC4864}" type="slidenum">
              <a:rPr lang="en-GB" altLang="en-US" sz="1200" smtClean="0">
                <a:latin typeface="Times New Roman" panose="02020603050405020304" pitchFamily="18" charset="0"/>
              </a:rPr>
              <a:pPr/>
              <a:t>8</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725099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A2F033F-1AC3-422F-A2EF-F7A9FEAC4864}" type="slidenum">
              <a:rPr lang="en-GB" altLang="en-US" sz="1200" smtClean="0">
                <a:latin typeface="Times New Roman" panose="02020603050405020304" pitchFamily="18" charset="0"/>
              </a:rPr>
              <a:pPr/>
              <a:t>9</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3296467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4204070934"/>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549830511"/>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808882306"/>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0C5A069-F6B7-44E0-92A9-937F77ACD37B}" type="slidenum">
              <a:rPr lang="en-GB" altLang="en-US"/>
              <a:pPr>
                <a:defRPr/>
              </a:pPr>
              <a:t>‹#›</a:t>
            </a:fld>
            <a:endParaRPr lang="en-GB" altLang="en-US" dirty="0"/>
          </a:p>
        </p:txBody>
      </p:sp>
    </p:spTree>
    <p:extLst>
      <p:ext uri="{BB962C8B-B14F-4D97-AF65-F5344CB8AC3E}">
        <p14:creationId xmlns:p14="http://schemas.microsoft.com/office/powerpoint/2010/main" val="294628827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7" name="Content Placeholder 2"/>
          <p:cNvSpPr>
            <a:spLocks noGrp="1"/>
          </p:cNvSpPr>
          <p:nvPr>
            <p:ph idx="1"/>
          </p:nvPr>
        </p:nvSpPr>
        <p:spPr>
          <a:xfrm>
            <a:off x="457200" y="1600205"/>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Slide Number Placeholder 3"/>
          <p:cNvSpPr>
            <a:spLocks noGrp="1"/>
          </p:cNvSpPr>
          <p:nvPr>
            <p:ph type="sldNum" sz="quarter" idx="10"/>
          </p:nvPr>
        </p:nvSpPr>
        <p:spPr>
          <a:xfrm>
            <a:off x="-95250" y="6589714"/>
            <a:ext cx="381000" cy="363537"/>
          </a:xfrm>
          <a:prstGeom prst="rect">
            <a:avLst/>
          </a:prstGeom>
        </p:spPr>
        <p:txBody>
          <a:bodyPr/>
          <a:lstStyle>
            <a:lvl1pPr>
              <a:defRPr sz="1000"/>
            </a:lvl1pPr>
          </a:lstStyle>
          <a:p>
            <a:pPr>
              <a:defRPr/>
            </a:pPr>
            <a:fld id="{1950BC00-A759-4B25-9337-84B4F4037E48}" type="slidenum">
              <a:rPr lang="en-US"/>
              <a:pPr>
                <a:defRPr/>
              </a:pPr>
              <a:t>‹#›</a:t>
            </a:fld>
            <a:endParaRPr lang="en-US" dirty="0"/>
          </a:p>
        </p:txBody>
      </p:sp>
    </p:spTree>
    <p:extLst>
      <p:ext uri="{BB962C8B-B14F-4D97-AF65-F5344CB8AC3E}">
        <p14:creationId xmlns:p14="http://schemas.microsoft.com/office/powerpoint/2010/main" val="106624335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0" y="228600"/>
            <a:ext cx="6834188"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85775" y="1454150"/>
            <a:ext cx="8388350" cy="4830763"/>
          </a:xfrm>
        </p:spPr>
        <p:txBody>
          <a:bodyPr/>
          <a:lstStyle/>
          <a:p>
            <a:pPr lvl="0"/>
            <a:endParaRPr lang="en-GB" noProof="0" dirty="0" smtClean="0"/>
          </a:p>
        </p:txBody>
      </p:sp>
    </p:spTree>
    <p:extLst>
      <p:ext uri="{BB962C8B-B14F-4D97-AF65-F5344CB8AC3E}">
        <p14:creationId xmlns:p14="http://schemas.microsoft.com/office/powerpoint/2010/main" val="1505895528"/>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a:defRPr/>
            </a:pPr>
            <a:endParaRPr lang="en-GB" sz="1100" b="1" dirty="0">
              <a:cs typeface="+mn-cs"/>
            </a:endParaRPr>
          </a:p>
        </p:txBody>
      </p:sp>
      <p:sp>
        <p:nvSpPr>
          <p:cNvPr id="1027" name="AutoShape 14"/>
          <p:cNvSpPr>
            <a:spLocks noChangeArrowheads="1"/>
          </p:cNvSpPr>
          <p:nvPr userDrawn="1"/>
        </p:nvSpPr>
        <p:spPr bwMode="auto">
          <a:xfrm>
            <a:off x="590550" y="6373813"/>
            <a:ext cx="6165850" cy="314325"/>
          </a:xfrm>
          <a:prstGeom prst="homePlate">
            <a:avLst>
              <a:gd name="adj" fmla="val 91569"/>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charset="0"/>
                <a:cs typeface="Arial" charset="0"/>
              </a:defRPr>
            </a:lvl1pPr>
            <a:lvl2pPr marL="742950" indent="-285750">
              <a:defRPr sz="1000">
                <a:solidFill>
                  <a:schemeClr val="tx1"/>
                </a:solidFill>
                <a:latin typeface="Arial" charset="0"/>
                <a:cs typeface="Arial" charset="0"/>
              </a:defRPr>
            </a:lvl2pPr>
            <a:lvl3pPr marL="1143000" indent="-228600">
              <a:defRPr sz="1000">
                <a:solidFill>
                  <a:schemeClr val="tx1"/>
                </a:solidFill>
                <a:latin typeface="Arial" charset="0"/>
                <a:cs typeface="Arial" charset="0"/>
              </a:defRPr>
            </a:lvl3pPr>
            <a:lvl4pPr marL="1600200" indent="-228600">
              <a:defRPr sz="1000">
                <a:solidFill>
                  <a:schemeClr val="tx1"/>
                </a:solidFill>
                <a:latin typeface="Arial" charset="0"/>
                <a:cs typeface="Arial" charset="0"/>
              </a:defRPr>
            </a:lvl4pPr>
            <a:lvl5pPr marL="2057400" indent="-22860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a:defRPr/>
            </a:pPr>
            <a:endParaRPr lang="en-US" altLang="en-US" dirty="0" smtClean="0"/>
          </a:p>
        </p:txBody>
      </p:sp>
      <p:sp>
        <p:nvSpPr>
          <p:cNvPr id="1028"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30" name="Picture 6" descr="3GPP_TM_RD.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1275"/>
            <a:ext cx="6319837" cy="282575"/>
          </a:xfrm>
          <a:prstGeom prst="rect">
            <a:avLst/>
          </a:prstGeom>
          <a:noFill/>
        </p:spPr>
        <p:txBody>
          <a:bodyPr anchor="ctr"/>
          <a:lstStyle/>
          <a:p>
            <a:pPr>
              <a:defRPr/>
            </a:pPr>
            <a:r>
              <a:rPr lang="nb-NO" b="1" spc="300" dirty="0"/>
              <a:t>3GPP </a:t>
            </a:r>
            <a:r>
              <a:rPr lang="nb-NO" b="1" spc="300" dirty="0" smtClean="0"/>
              <a:t>– Network Slicing </a:t>
            </a:r>
            <a:r>
              <a:rPr lang="nb-NO" b="1" spc="300" dirty="0"/>
              <a:t>– </a:t>
            </a:r>
            <a:r>
              <a:rPr lang="nb-NO" b="1" spc="300" dirty="0" smtClean="0"/>
              <a:t>Seattle </a:t>
            </a:r>
            <a:r>
              <a:rPr lang="nb-NO" b="1" spc="300" dirty="0"/>
              <a:t>– October </a:t>
            </a:r>
            <a:r>
              <a:rPr lang="nb-NO" b="1" spc="300" dirty="0" smtClean="0"/>
              <a:t>25-26 2017</a:t>
            </a:r>
            <a:endParaRPr lang="nb-NO" b="1" spc="300" dirty="0"/>
          </a:p>
        </p:txBody>
      </p:sp>
      <p:sp>
        <p:nvSpPr>
          <p:cNvPr id="1032" name="Oval 11"/>
          <p:cNvSpPr>
            <a:spLocks noChangeArrowheads="1"/>
          </p:cNvSpPr>
          <p:nvPr userDrawn="1"/>
        </p:nvSpPr>
        <p:spPr bwMode="auto">
          <a:xfrm>
            <a:off x="8318500" y="6391275"/>
            <a:ext cx="511175" cy="296863"/>
          </a:xfrm>
          <a:prstGeom prst="ellipse">
            <a:avLst/>
          </a:prstGeom>
          <a:solidFill>
            <a:schemeClr val="bg1">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BDEF9358-259A-484F-82BF-8058A80EB7D9}" type="slidenum">
              <a:rPr lang="en-GB" altLang="en-US" b="1" smtClean="0"/>
              <a:pPr algn="ctr">
                <a:defRPr/>
              </a:pPr>
              <a:t>‹#›</a:t>
            </a:fld>
            <a:endParaRPr lang="en-GB" altLang="en-US" b="1" dirty="0" smtClean="0"/>
          </a:p>
          <a:p>
            <a:pPr>
              <a:defRPr/>
            </a:pPr>
            <a:endParaRPr lang="en-GB" altLang="en-US" dirty="0" smtClean="0"/>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cs typeface="Arial" charset="0"/>
              </a:defRPr>
            </a:lvl1pPr>
            <a:lvl2pPr marL="742950" indent="-285750">
              <a:defRPr sz="1000">
                <a:solidFill>
                  <a:schemeClr val="tx1"/>
                </a:solidFill>
                <a:latin typeface="Arial" charset="0"/>
                <a:cs typeface="Arial" charset="0"/>
              </a:defRPr>
            </a:lvl2pPr>
            <a:lvl3pPr marL="1143000" indent="-228600">
              <a:defRPr sz="1000">
                <a:solidFill>
                  <a:schemeClr val="tx1"/>
                </a:solidFill>
                <a:latin typeface="Arial" charset="0"/>
                <a:cs typeface="Arial" charset="0"/>
              </a:defRPr>
            </a:lvl3pPr>
            <a:lvl4pPr marL="1600200" indent="-228600">
              <a:defRPr sz="1000">
                <a:solidFill>
                  <a:schemeClr val="tx1"/>
                </a:solidFill>
                <a:latin typeface="Arial" charset="0"/>
                <a:cs typeface="Arial" charset="0"/>
              </a:defRPr>
            </a:lvl4pPr>
            <a:lvl5pPr marL="2057400" indent="-22860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dirty="0" smtClean="0">
                <a:solidFill>
                  <a:schemeClr val="bg1"/>
                </a:solidFill>
              </a:rPr>
              <a:t>© 3GPP 2012</a:t>
            </a:r>
            <a:endParaRPr lang="en-GB" altLang="en-US" dirty="0" smtClean="0"/>
          </a:p>
        </p:txBody>
      </p:sp>
      <p:sp>
        <p:nvSpPr>
          <p:cNvPr id="1034" name="Rectangle 16"/>
          <p:cNvSpPr>
            <a:spLocks noChangeArrowheads="1"/>
          </p:cNvSpPr>
          <p:nvPr userDrawn="1"/>
        </p:nvSpPr>
        <p:spPr bwMode="auto">
          <a:xfrm>
            <a:off x="7439025" y="646112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cs typeface="Arial" charset="0"/>
              </a:defRPr>
            </a:lvl1pPr>
            <a:lvl2pPr marL="742950" indent="-285750">
              <a:defRPr sz="1000">
                <a:solidFill>
                  <a:schemeClr val="tx1"/>
                </a:solidFill>
                <a:latin typeface="Arial" charset="0"/>
                <a:cs typeface="Arial" charset="0"/>
              </a:defRPr>
            </a:lvl2pPr>
            <a:lvl3pPr marL="1143000" indent="-228600">
              <a:defRPr sz="1000">
                <a:solidFill>
                  <a:schemeClr val="tx1"/>
                </a:solidFill>
                <a:latin typeface="Arial" charset="0"/>
                <a:cs typeface="Arial" charset="0"/>
              </a:defRPr>
            </a:lvl3pPr>
            <a:lvl4pPr marL="1600200" indent="-228600">
              <a:defRPr sz="1000">
                <a:solidFill>
                  <a:schemeClr val="tx1"/>
                </a:solidFill>
                <a:latin typeface="Arial" charset="0"/>
                <a:cs typeface="Arial" charset="0"/>
              </a:defRPr>
            </a:lvl4pPr>
            <a:lvl5pPr marL="2057400" indent="-22860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smtClean="0"/>
              <a:t>© 3GPP 2017</a:t>
            </a:r>
          </a:p>
        </p:txBody>
      </p:sp>
    </p:spTree>
  </p:cSld>
  <p:clrMap bg1="lt1" tx1="dk1" bg2="lt2" tx2="dk2" accent1="accent1" accent2="accent2" accent3="accent3" accent4="accent4" accent5="accent5" accent6="accent6" hlink="hlink" folHlink="folHlink"/>
  <p:sldLayoutIdLst>
    <p:sldLayoutId id="2147486327" r:id="rId1"/>
    <p:sldLayoutId id="2147486328" r:id="rId2"/>
    <p:sldLayoutId id="2147486329" r:id="rId3"/>
    <p:sldLayoutId id="2147486331" r:id="rId4"/>
    <p:sldLayoutId id="2147486332" r:id="rId5"/>
    <p:sldLayoutId id="2147486333" r:id="rId6"/>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s://datatracker.ietf.org/doc/draft-defoy-netslices-3gpp-network-slicing/"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3gpp.org/SA"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g"/><Relationship Id="rId7"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image" Target="../media/image26.jpeg"/><Relationship Id="rId18" Type="http://schemas.openxmlformats.org/officeDocument/2006/relationships/image" Target="../media/image31.jpeg"/><Relationship Id="rId3" Type="http://schemas.openxmlformats.org/officeDocument/2006/relationships/image" Target="../media/image19.jpeg"/><Relationship Id="rId21" Type="http://schemas.openxmlformats.org/officeDocument/2006/relationships/image" Target="../media/image34.jpeg"/><Relationship Id="rId7" Type="http://schemas.openxmlformats.org/officeDocument/2006/relationships/image" Target="../media/image22.png"/><Relationship Id="rId12" Type="http://schemas.openxmlformats.org/officeDocument/2006/relationships/image" Target="../media/image25.png"/><Relationship Id="rId17" Type="http://schemas.openxmlformats.org/officeDocument/2006/relationships/image" Target="../media/image30.jpeg"/><Relationship Id="rId25" Type="http://schemas.openxmlformats.org/officeDocument/2006/relationships/image" Target="../media/image38.jpeg"/><Relationship Id="rId2" Type="http://schemas.openxmlformats.org/officeDocument/2006/relationships/notesSlide" Target="../notesSlides/notesSlide22.xml"/><Relationship Id="rId16" Type="http://schemas.openxmlformats.org/officeDocument/2006/relationships/image" Target="../media/image29.jpeg"/><Relationship Id="rId20" Type="http://schemas.openxmlformats.org/officeDocument/2006/relationships/image" Target="../media/image33.jpeg"/><Relationship Id="rId1" Type="http://schemas.openxmlformats.org/officeDocument/2006/relationships/slideLayout" Target="../slideLayouts/slideLayout5.xml"/><Relationship Id="rId6" Type="http://schemas.openxmlformats.org/officeDocument/2006/relationships/hyperlink" Target="http://www.openmobilealliance.org/" TargetMode="External"/><Relationship Id="rId11" Type="http://schemas.openxmlformats.org/officeDocument/2006/relationships/hyperlink" Target="http://www.ieee.org/portal/site/iportals?WT.mc_id=ft_home" TargetMode="External"/><Relationship Id="rId24" Type="http://schemas.openxmlformats.org/officeDocument/2006/relationships/image" Target="../media/image37.jpeg"/><Relationship Id="rId5" Type="http://schemas.openxmlformats.org/officeDocument/2006/relationships/image" Target="../media/image21.png"/><Relationship Id="rId15" Type="http://schemas.openxmlformats.org/officeDocument/2006/relationships/image" Target="../media/image28.jpeg"/><Relationship Id="rId23" Type="http://schemas.openxmlformats.org/officeDocument/2006/relationships/image" Target="../media/image36.jpeg"/><Relationship Id="rId10" Type="http://schemas.openxmlformats.org/officeDocument/2006/relationships/image" Target="../media/image24.jpeg"/><Relationship Id="rId19" Type="http://schemas.openxmlformats.org/officeDocument/2006/relationships/image" Target="../media/image32.png"/><Relationship Id="rId4" Type="http://schemas.openxmlformats.org/officeDocument/2006/relationships/image" Target="../media/image20.jpeg"/><Relationship Id="rId9" Type="http://schemas.openxmlformats.org/officeDocument/2006/relationships/hyperlink" Target="http://images.google.co.jp/imgres?imgurl=http://www.interlinknetworks.com/graphics/WIFI_Alliance_Logo.gif&amp;imgrefurl=http://www.interlinknetworks.com/partners/a4-4.htm&amp;h=100&amp;w=119&amp;sz=2&amp;tbnid=6UGOnGAl1PAJ:&amp;tbnh=69&amp;tbnw=83&amp;hl=ja&amp;start=6&amp;prev=/images?q=WiFi+alliance+logo&amp;hl=ja&amp;lr=&amp;rls=GGLD,GGLD:2004-28,GGLD:en&amp;sa=N" TargetMode="External"/><Relationship Id="rId14" Type="http://schemas.openxmlformats.org/officeDocument/2006/relationships/image" Target="../media/image27.png"/><Relationship Id="rId22"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39.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altLang="zh-CN" sz="5300" b="1" dirty="0"/>
              <a:t>3GPP </a:t>
            </a:r>
            <a:r>
              <a:rPr lang="en-GB" altLang="zh-CN" sz="5300" b="1" dirty="0" smtClean="0"/>
              <a:t>Progress </a:t>
            </a:r>
            <a:r>
              <a:rPr lang="en-GB" altLang="zh-CN" sz="5300" b="1" dirty="0"/>
              <a:t>on </a:t>
            </a:r>
            <a:r>
              <a:rPr lang="en-GB" altLang="zh-CN" sz="5300" b="1" dirty="0" smtClean="0"/>
              <a:t/>
            </a:r>
            <a:br>
              <a:rPr lang="en-GB" altLang="zh-CN" sz="5300" b="1" dirty="0" smtClean="0"/>
            </a:br>
            <a:r>
              <a:rPr lang="en-GB" altLang="zh-CN" sz="5300" b="1" dirty="0" smtClean="0"/>
              <a:t>Network Slicing</a:t>
            </a:r>
            <a:endParaRPr lang="en-GB" sz="2800" dirty="0" smtClean="0">
              <a:effectLst>
                <a:outerShdw blurRad="38100" dist="38100" dir="2700000" algn="tl">
                  <a:srgbClr val="C0C0C0"/>
                </a:outerShdw>
              </a:effectLst>
            </a:endParaRPr>
          </a:p>
        </p:txBody>
      </p:sp>
      <p:sp>
        <p:nvSpPr>
          <p:cNvPr id="5123" name="Subtitle 6"/>
          <p:cNvSpPr>
            <a:spLocks noGrp="1"/>
          </p:cNvSpPr>
          <p:nvPr>
            <p:ph type="subTitle" idx="1"/>
          </p:nvPr>
        </p:nvSpPr>
        <p:spPr>
          <a:xfrm>
            <a:off x="1371600" y="4498034"/>
            <a:ext cx="6400800" cy="1445565"/>
          </a:xfrm>
        </p:spPr>
        <p:txBody>
          <a:bodyPr/>
          <a:lstStyle/>
          <a:p>
            <a:pPr>
              <a:lnSpc>
                <a:spcPct val="80000"/>
              </a:lnSpc>
            </a:pPr>
            <a:r>
              <a:rPr lang="en-US" altLang="en-US" sz="3200" dirty="0" smtClean="0"/>
              <a:t>NGMN Forum</a:t>
            </a:r>
          </a:p>
          <a:p>
            <a:pPr>
              <a:lnSpc>
                <a:spcPct val="80000"/>
              </a:lnSpc>
            </a:pPr>
            <a:r>
              <a:rPr lang="en-US" altLang="en-US" sz="3200" dirty="0" smtClean="0"/>
              <a:t>October 25-26, 2017</a:t>
            </a:r>
          </a:p>
          <a:p>
            <a:pPr>
              <a:lnSpc>
                <a:spcPct val="80000"/>
              </a:lnSpc>
            </a:pPr>
            <a:r>
              <a:rPr lang="en-US" altLang="en-US" sz="3200" dirty="0" smtClean="0"/>
              <a:t>Seattle, USA</a:t>
            </a:r>
            <a:endParaRPr lang="en-GB" altLang="en-US" sz="3200" dirty="0" smtClean="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altLang="ja-JP" dirty="0"/>
              <a:t>5G Network Slicing in </a:t>
            </a:r>
            <a:r>
              <a:rPr lang="en-GB" altLang="ja-JP" dirty="0" smtClean="0"/>
              <a:t>SA5</a:t>
            </a:r>
            <a:endParaRPr lang="en-GB" altLang="en-US" dirty="0" smtClean="0"/>
          </a:p>
        </p:txBody>
      </p:sp>
      <p:sp>
        <p:nvSpPr>
          <p:cNvPr id="5" name="Rectangle 3"/>
          <p:cNvSpPr txBox="1">
            <a:spLocks/>
          </p:cNvSpPr>
          <p:nvPr/>
        </p:nvSpPr>
        <p:spPr bwMode="auto">
          <a:xfrm>
            <a:off x="231775" y="1253766"/>
            <a:ext cx="6517817" cy="2912882"/>
          </a:xfrm>
          <a:prstGeom prst="rect">
            <a:avLst/>
          </a:prstGeom>
          <a:noFill/>
          <a:ln w="9525">
            <a:noFill/>
            <a:miter lim="800000"/>
            <a:headEnd/>
            <a:tailEnd/>
          </a:ln>
        </p:spPr>
        <p:txBody>
          <a:bodyPr>
            <a:normAutofit fontScale="85000" lnSpcReduction="20000"/>
          </a:bodyPr>
          <a:lstStyle/>
          <a:p>
            <a:pPr marL="342900" indent="-342900">
              <a:spcBef>
                <a:spcPct val="20000"/>
              </a:spcBef>
              <a:buFontTx/>
              <a:buBlip>
                <a:blip r:embed="rId3"/>
              </a:buBlip>
              <a:defRPr/>
            </a:pPr>
            <a:r>
              <a:rPr lang="en-GB" sz="2400" kern="0" dirty="0">
                <a:latin typeface="+mn-lt"/>
                <a:cs typeface="+mn-cs"/>
              </a:rPr>
              <a:t>Study on management and orchestration of network slicing for next generation network </a:t>
            </a:r>
            <a:r>
              <a:rPr lang="en-GB" sz="2400" kern="0" dirty="0" smtClean="0">
                <a:latin typeface="+mn-lt"/>
                <a:cs typeface="+mn-cs"/>
              </a:rPr>
              <a:t>(</a:t>
            </a:r>
            <a:r>
              <a:rPr lang="en-GB" sz="2400" kern="0" dirty="0">
                <a:latin typeface="+mn-lt"/>
                <a:cs typeface="+mn-cs"/>
              </a:rPr>
              <a:t>TR </a:t>
            </a:r>
            <a:r>
              <a:rPr lang="en-GB" sz="2400" kern="0" dirty="0" smtClean="0">
                <a:latin typeface="+mn-lt"/>
                <a:cs typeface="+mn-cs"/>
              </a:rPr>
              <a:t>28.801)</a:t>
            </a:r>
            <a:endParaRPr lang="en-GB" sz="2400" kern="0" dirty="0">
              <a:latin typeface="+mn-lt"/>
              <a:cs typeface="+mn-cs"/>
            </a:endParaRPr>
          </a:p>
          <a:p>
            <a:pPr marL="742950" lvl="1" indent="-285750">
              <a:spcBef>
                <a:spcPct val="20000"/>
              </a:spcBef>
              <a:buClr>
                <a:srgbClr val="C00000"/>
              </a:buClr>
              <a:buFont typeface="Arial" pitchFamily="34" charset="0"/>
              <a:buChar char="•"/>
              <a:defRPr/>
            </a:pPr>
            <a:r>
              <a:rPr lang="en-US" sz="2000" kern="0" dirty="0">
                <a:latin typeface="+mn-lt"/>
              </a:rPr>
              <a:t>Identify </a:t>
            </a:r>
            <a:r>
              <a:rPr lang="en-GB" sz="2000" kern="0" dirty="0">
                <a:latin typeface="+mn-lt"/>
              </a:rPr>
              <a:t>management concepts, </a:t>
            </a:r>
            <a:r>
              <a:rPr lang="en-GB" sz="2000" kern="0" dirty="0" smtClean="0">
                <a:latin typeface="+mn-lt"/>
              </a:rPr>
              <a:t>use </a:t>
            </a:r>
            <a:r>
              <a:rPr lang="en-GB" sz="2000" kern="0" dirty="0">
                <a:latin typeface="+mn-lt"/>
              </a:rPr>
              <a:t>cases, potential requirements and </a:t>
            </a:r>
            <a:r>
              <a:rPr lang="en-GB" sz="2000" kern="0" dirty="0" smtClean="0">
                <a:latin typeface="+mn-lt"/>
              </a:rPr>
              <a:t>potential solutions </a:t>
            </a:r>
            <a:r>
              <a:rPr lang="en-GB" sz="2000" kern="0" dirty="0">
                <a:latin typeface="+mn-lt"/>
              </a:rPr>
              <a:t>for lifecycle management, fault management, configuration management, performance management, and policy management for network slicing</a:t>
            </a:r>
            <a:endParaRPr lang="en-US" sz="2000" kern="0" dirty="0">
              <a:latin typeface="+mn-lt"/>
            </a:endParaRPr>
          </a:p>
          <a:p>
            <a:pPr marL="742950" lvl="1" indent="-285750">
              <a:spcBef>
                <a:spcPct val="20000"/>
              </a:spcBef>
              <a:buClr>
                <a:srgbClr val="C00000"/>
              </a:buClr>
              <a:buFont typeface="Arial" pitchFamily="34" charset="0"/>
              <a:buChar char="•"/>
              <a:defRPr/>
            </a:pPr>
            <a:r>
              <a:rPr lang="en-GB" sz="2000" kern="0" dirty="0" smtClean="0">
                <a:latin typeface="+mn-lt"/>
              </a:rPr>
              <a:t>Identify </a:t>
            </a:r>
            <a:r>
              <a:rPr lang="en-GB" sz="2000" kern="0" dirty="0">
                <a:latin typeface="+mn-lt"/>
              </a:rPr>
              <a:t>three management </a:t>
            </a:r>
            <a:r>
              <a:rPr lang="en-GB" sz="2000" kern="0" dirty="0" smtClean="0">
                <a:latin typeface="+mn-lt"/>
              </a:rPr>
              <a:t>functions, CSMF (Communication </a:t>
            </a:r>
            <a:r>
              <a:rPr lang="en-GB" sz="2000" kern="0" dirty="0">
                <a:latin typeface="+mn-lt"/>
              </a:rPr>
              <a:t>Service Management </a:t>
            </a:r>
            <a:r>
              <a:rPr lang="en-GB" sz="2000" kern="0" dirty="0" smtClean="0">
                <a:latin typeface="+mn-lt"/>
              </a:rPr>
              <a:t>Function), NSMF (Network </a:t>
            </a:r>
            <a:r>
              <a:rPr lang="en-GB" sz="2000" kern="0" dirty="0">
                <a:latin typeface="+mn-lt"/>
              </a:rPr>
              <a:t>Slice Management </a:t>
            </a:r>
            <a:r>
              <a:rPr lang="en-GB" sz="2000" kern="0" dirty="0" smtClean="0">
                <a:latin typeface="+mn-lt"/>
              </a:rPr>
              <a:t>Function) </a:t>
            </a:r>
            <a:r>
              <a:rPr lang="en-GB" sz="2000" kern="0" dirty="0">
                <a:latin typeface="+mn-lt"/>
              </a:rPr>
              <a:t>and </a:t>
            </a:r>
            <a:r>
              <a:rPr lang="en-GB" sz="2000" kern="0" dirty="0" smtClean="0">
                <a:latin typeface="+mn-lt"/>
              </a:rPr>
              <a:t>NSSMF (Network </a:t>
            </a:r>
            <a:r>
              <a:rPr lang="en-GB" sz="2000" kern="0" dirty="0">
                <a:latin typeface="+mn-lt"/>
              </a:rPr>
              <a:t>Subnet Slice Management Function</a:t>
            </a:r>
            <a:r>
              <a:rPr lang="en-GB" sz="2000" kern="0" dirty="0" smtClean="0">
                <a:latin typeface="+mn-lt"/>
              </a:rPr>
              <a:t>), </a:t>
            </a:r>
            <a:r>
              <a:rPr lang="en-GB" sz="2000" kern="0" dirty="0">
                <a:latin typeface="+mn-lt"/>
              </a:rPr>
              <a:t>involved in management and orchestration of network </a:t>
            </a:r>
            <a:r>
              <a:rPr lang="en-GB" sz="2000" kern="0" dirty="0" smtClean="0">
                <a:latin typeface="+mn-lt"/>
              </a:rPr>
              <a:t>slicing</a:t>
            </a:r>
            <a:endParaRPr lang="en-GB" sz="2400" kern="0" dirty="0">
              <a:latin typeface="+mn-lt"/>
            </a:endParaRPr>
          </a:p>
        </p:txBody>
      </p:sp>
      <p:sp>
        <p:nvSpPr>
          <p:cNvPr id="6" name="Rectangle 3"/>
          <p:cNvSpPr txBox="1">
            <a:spLocks/>
          </p:cNvSpPr>
          <p:nvPr/>
        </p:nvSpPr>
        <p:spPr bwMode="auto">
          <a:xfrm>
            <a:off x="231775" y="4270345"/>
            <a:ext cx="7168266" cy="2234150"/>
          </a:xfrm>
          <a:prstGeom prst="rect">
            <a:avLst/>
          </a:prstGeom>
          <a:noFill/>
          <a:ln w="9525">
            <a:noFill/>
            <a:miter lim="800000"/>
            <a:headEnd/>
            <a:tailEnd/>
          </a:ln>
        </p:spPr>
        <p:txBody>
          <a:bodyPr>
            <a:normAutofit fontScale="62500" lnSpcReduction="20000"/>
          </a:bodyPr>
          <a:lstStyle/>
          <a:p>
            <a:pPr marL="342900" indent="-342900">
              <a:spcBef>
                <a:spcPct val="20000"/>
              </a:spcBef>
              <a:buFontTx/>
              <a:buBlip>
                <a:blip r:embed="rId3"/>
              </a:buBlip>
              <a:defRPr/>
            </a:pPr>
            <a:r>
              <a:rPr lang="en-GB" sz="2900" kern="0" dirty="0" smtClean="0">
                <a:latin typeface="+mn-lt"/>
                <a:cs typeface="+mn-cs"/>
              </a:rPr>
              <a:t>Management </a:t>
            </a:r>
            <a:r>
              <a:rPr lang="en-GB" sz="2900" kern="0" dirty="0">
                <a:latin typeface="+mn-lt"/>
                <a:cs typeface="+mn-cs"/>
              </a:rPr>
              <a:t>of network slicing in mobile </a:t>
            </a:r>
            <a:r>
              <a:rPr lang="en-GB" sz="2900" kern="0" dirty="0" smtClean="0">
                <a:latin typeface="+mn-lt"/>
                <a:cs typeface="+mn-cs"/>
              </a:rPr>
              <a:t>networks, concepts</a:t>
            </a:r>
            <a:r>
              <a:rPr lang="en-GB" sz="2900" kern="0" dirty="0">
                <a:latin typeface="+mn-lt"/>
                <a:cs typeface="+mn-cs"/>
              </a:rPr>
              <a:t>, use cases and requirements </a:t>
            </a:r>
            <a:r>
              <a:rPr lang="en-GB" sz="2900" kern="0" dirty="0" smtClean="0">
                <a:latin typeface="+mn-lt"/>
                <a:cs typeface="+mn-cs"/>
              </a:rPr>
              <a:t>(TS 28.530)</a:t>
            </a:r>
            <a:endParaRPr lang="en-GB" sz="2900" kern="0" dirty="0">
              <a:latin typeface="+mn-lt"/>
              <a:cs typeface="+mn-cs"/>
            </a:endParaRPr>
          </a:p>
          <a:p>
            <a:pPr marL="742950" lvl="1" indent="-285750">
              <a:spcBef>
                <a:spcPct val="20000"/>
              </a:spcBef>
              <a:buClr>
                <a:srgbClr val="C00000"/>
              </a:buClr>
              <a:buFont typeface="Arial" pitchFamily="34" charset="0"/>
              <a:buChar char="•"/>
              <a:defRPr/>
            </a:pPr>
            <a:r>
              <a:rPr lang="en-GB" sz="2700" kern="0" dirty="0" smtClean="0">
                <a:latin typeface="+mn-lt"/>
              </a:rPr>
              <a:t>Specify </a:t>
            </a:r>
            <a:r>
              <a:rPr lang="en-GB" sz="2700" kern="0" dirty="0">
                <a:latin typeface="+mn-lt"/>
              </a:rPr>
              <a:t>the concepts, use cases and requirements for management of network slicing in mobile </a:t>
            </a:r>
            <a:r>
              <a:rPr lang="en-GB" sz="2700" kern="0" dirty="0" smtClean="0">
                <a:latin typeface="+mn-lt"/>
              </a:rPr>
              <a:t>networks</a:t>
            </a:r>
            <a:endParaRPr lang="en-GB" sz="2700" kern="0" dirty="0">
              <a:latin typeface="+mn-lt"/>
            </a:endParaRPr>
          </a:p>
          <a:p>
            <a:pPr marL="742950" lvl="1" indent="-285750">
              <a:spcBef>
                <a:spcPct val="20000"/>
              </a:spcBef>
              <a:buClr>
                <a:srgbClr val="C00000"/>
              </a:buClr>
              <a:buFont typeface="Arial" pitchFamily="34" charset="0"/>
              <a:buChar char="•"/>
              <a:defRPr/>
            </a:pPr>
            <a:r>
              <a:rPr lang="en-GB" sz="2700" kern="0" dirty="0">
                <a:latin typeface="+mn-lt"/>
              </a:rPr>
              <a:t>The interfaces and information exchanged between the different management entities (e.g. CSMF, NSMF, NSSMF) will be described. </a:t>
            </a:r>
            <a:endParaRPr lang="en-GB" sz="2700" kern="0" dirty="0" smtClean="0">
              <a:latin typeface="+mn-lt"/>
            </a:endParaRPr>
          </a:p>
          <a:p>
            <a:pPr marL="742950" lvl="1" indent="-285750">
              <a:spcBef>
                <a:spcPct val="20000"/>
              </a:spcBef>
              <a:buClr>
                <a:srgbClr val="C00000"/>
              </a:buClr>
              <a:buFont typeface="Arial" pitchFamily="34" charset="0"/>
              <a:buChar char="•"/>
              <a:defRPr/>
            </a:pPr>
            <a:r>
              <a:rPr lang="en-GB" sz="2700" kern="0" dirty="0" smtClean="0">
                <a:latin typeface="+mn-lt"/>
              </a:rPr>
              <a:t>The </a:t>
            </a:r>
            <a:r>
              <a:rPr lang="en-GB" sz="2700" kern="0" dirty="0">
                <a:latin typeface="+mn-lt"/>
              </a:rPr>
              <a:t>specification of the management architecture, interfaces and information exchange will be done separately in other work items belonging to this </a:t>
            </a:r>
            <a:r>
              <a:rPr lang="en-GB" sz="2700" kern="0" dirty="0" smtClean="0">
                <a:latin typeface="+mn-lt"/>
              </a:rPr>
              <a:t>feature</a:t>
            </a:r>
          </a:p>
        </p:txBody>
      </p:sp>
      <p:pic>
        <p:nvPicPr>
          <p:cNvPr id="7" name="Picture 2" desc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9665" y="1411086"/>
            <a:ext cx="188912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7104252" y="4239122"/>
            <a:ext cx="2011674" cy="830997"/>
          </a:xfrm>
          <a:prstGeom prst="rect">
            <a:avLst/>
          </a:prstGeom>
          <a:noFill/>
        </p:spPr>
        <p:txBody>
          <a:bodyPr wrap="square" rtlCol="0">
            <a:spAutoFit/>
          </a:bodyPr>
          <a:lstStyle/>
          <a:p>
            <a:pPr algn="ctr"/>
            <a:r>
              <a:rPr lang="en-GB" sz="1600" b="1" dirty="0">
                <a:latin typeface="+mn-lt"/>
              </a:rPr>
              <a:t>Network slice related management functions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GB" altLang="ja-JP" dirty="0"/>
              <a:t>5G Network Slicing in </a:t>
            </a:r>
            <a:r>
              <a:rPr lang="en-GB" altLang="ja-JP" dirty="0" smtClean="0"/>
              <a:t>SA5</a:t>
            </a:r>
            <a:endParaRPr lang="en-GB" altLang="en-US" dirty="0" smtClean="0"/>
          </a:p>
        </p:txBody>
      </p:sp>
      <p:sp>
        <p:nvSpPr>
          <p:cNvPr id="5" name="Rectangle 3"/>
          <p:cNvSpPr txBox="1">
            <a:spLocks/>
          </p:cNvSpPr>
          <p:nvPr/>
        </p:nvSpPr>
        <p:spPr bwMode="auto">
          <a:xfrm>
            <a:off x="231775" y="1315250"/>
            <a:ext cx="8693150" cy="4830763"/>
          </a:xfrm>
          <a:prstGeom prst="rect">
            <a:avLst/>
          </a:prstGeom>
          <a:noFill/>
          <a:ln w="9525">
            <a:noFill/>
            <a:miter lim="800000"/>
            <a:headEnd/>
            <a:tailEnd/>
          </a:ln>
        </p:spPr>
        <p:txBody>
          <a:bodyPr>
            <a:normAutofit/>
          </a:bodyPr>
          <a:lstStyle/>
          <a:p>
            <a:pPr marL="342900" indent="-342900">
              <a:spcBef>
                <a:spcPct val="20000"/>
              </a:spcBef>
              <a:buFontTx/>
              <a:buBlip>
                <a:blip r:embed="rId3"/>
              </a:buBlip>
              <a:defRPr/>
            </a:pPr>
            <a:r>
              <a:rPr lang="en-GB" sz="2000" kern="0" dirty="0">
                <a:latin typeface="+mn-lt"/>
                <a:cs typeface="+mn-cs"/>
              </a:rPr>
              <a:t>Provisioning of network slicing for 5G networks and services (TS </a:t>
            </a:r>
            <a:r>
              <a:rPr lang="en-GB" sz="2000" kern="0" dirty="0" smtClean="0">
                <a:latin typeface="+mn-lt"/>
                <a:cs typeface="+mn-cs"/>
              </a:rPr>
              <a:t>28.531)</a:t>
            </a:r>
            <a:endParaRPr lang="en-GB" sz="2000" kern="0" dirty="0">
              <a:latin typeface="+mn-lt"/>
              <a:cs typeface="+mn-cs"/>
            </a:endParaRPr>
          </a:p>
          <a:p>
            <a:pPr marL="742950" lvl="1" indent="-285750">
              <a:spcBef>
                <a:spcPct val="20000"/>
              </a:spcBef>
              <a:buClr>
                <a:srgbClr val="C00000"/>
              </a:buClr>
              <a:buFont typeface="Arial" pitchFamily="34" charset="0"/>
              <a:buChar char="•"/>
              <a:defRPr/>
            </a:pPr>
            <a:r>
              <a:rPr lang="en-GB" sz="1800" kern="0" dirty="0" smtClean="0">
                <a:latin typeface="+mn-lt"/>
              </a:rPr>
              <a:t>Specify </a:t>
            </a:r>
            <a:r>
              <a:rPr lang="en-GB" sz="1800" kern="0" dirty="0">
                <a:latin typeface="+mn-lt"/>
              </a:rPr>
              <a:t>use cases and requirements for provisioning of network slices for 5G networks and services</a:t>
            </a:r>
          </a:p>
          <a:p>
            <a:pPr marL="742950" lvl="1" indent="-285750">
              <a:spcBef>
                <a:spcPct val="20000"/>
              </a:spcBef>
              <a:buClr>
                <a:srgbClr val="C00000"/>
              </a:buClr>
              <a:buFont typeface="Arial" pitchFamily="34" charset="0"/>
              <a:buChar char="•"/>
              <a:defRPr/>
            </a:pPr>
            <a:r>
              <a:rPr lang="en-GB" sz="1800" kern="0" dirty="0" smtClean="0">
                <a:latin typeface="+mn-lt"/>
              </a:rPr>
              <a:t>Specify </a:t>
            </a:r>
            <a:r>
              <a:rPr lang="en-GB" sz="1800" kern="0" dirty="0">
                <a:latin typeface="+mn-lt"/>
              </a:rPr>
              <a:t>solutions to enable the provisioning of network slices for 5G networks and </a:t>
            </a:r>
            <a:r>
              <a:rPr lang="en-GB" sz="1800" kern="0" dirty="0" smtClean="0">
                <a:latin typeface="+mn-lt"/>
              </a:rPr>
              <a:t>services</a:t>
            </a:r>
            <a:endParaRPr lang="en-GB" sz="1800" kern="0" dirty="0">
              <a:latin typeface="+mn-lt"/>
            </a:endParaRPr>
          </a:p>
          <a:p>
            <a:pPr marL="1200150" lvl="2" indent="-285750">
              <a:spcBef>
                <a:spcPct val="20000"/>
              </a:spcBef>
              <a:buClr>
                <a:srgbClr val="C00000"/>
              </a:buClr>
              <a:buFont typeface="Wingdings" panose="05000000000000000000" pitchFamily="2" charset="2"/>
              <a:buChar char="§"/>
              <a:defRPr/>
            </a:pPr>
            <a:r>
              <a:rPr lang="en-GB" sz="1700" kern="0" dirty="0" smtClean="0">
                <a:latin typeface="+mn-lt"/>
              </a:rPr>
              <a:t>Specify </a:t>
            </a:r>
            <a:r>
              <a:rPr lang="en-GB" sz="1700" kern="0" dirty="0">
                <a:latin typeface="+mn-lt"/>
              </a:rPr>
              <a:t>the information model to support different Slice/Service type;</a:t>
            </a:r>
          </a:p>
          <a:p>
            <a:pPr marL="1200150" lvl="2" indent="-285750">
              <a:spcBef>
                <a:spcPct val="20000"/>
              </a:spcBef>
              <a:buClr>
                <a:srgbClr val="C00000"/>
              </a:buClr>
              <a:buFont typeface="Wingdings" panose="05000000000000000000" pitchFamily="2" charset="2"/>
              <a:buChar char="§"/>
              <a:defRPr/>
            </a:pPr>
            <a:r>
              <a:rPr lang="en-GB" sz="1700" kern="0" dirty="0" smtClean="0">
                <a:latin typeface="+mn-lt"/>
              </a:rPr>
              <a:t>Specify </a:t>
            </a:r>
            <a:r>
              <a:rPr lang="en-GB" sz="1700" kern="0" dirty="0">
                <a:latin typeface="+mn-lt"/>
              </a:rPr>
              <a:t>the information model and interfaces to handle service </a:t>
            </a:r>
            <a:r>
              <a:rPr lang="en-GB" sz="1700" kern="0" dirty="0" smtClean="0">
                <a:latin typeface="+mn-lt"/>
              </a:rPr>
              <a:t>requirements associated </a:t>
            </a:r>
            <a:r>
              <a:rPr lang="en-GB" sz="1700" kern="0" dirty="0">
                <a:latin typeface="+mn-lt"/>
              </a:rPr>
              <a:t>to the network slice;</a:t>
            </a:r>
          </a:p>
          <a:p>
            <a:pPr marL="1200150" lvl="2" indent="-285750">
              <a:spcBef>
                <a:spcPct val="20000"/>
              </a:spcBef>
              <a:buClr>
                <a:srgbClr val="C00000"/>
              </a:buClr>
              <a:buFont typeface="Wingdings" panose="05000000000000000000" pitchFamily="2" charset="2"/>
              <a:buChar char="§"/>
              <a:defRPr/>
            </a:pPr>
            <a:r>
              <a:rPr lang="en-GB" sz="1700" kern="0" dirty="0" smtClean="0">
                <a:latin typeface="+mn-lt"/>
              </a:rPr>
              <a:t>Specify </a:t>
            </a:r>
            <a:r>
              <a:rPr lang="en-GB" sz="1700" kern="0" dirty="0">
                <a:latin typeface="+mn-lt"/>
              </a:rPr>
              <a:t>network slice template and define the relation of network slice template and network slice instance;</a:t>
            </a:r>
          </a:p>
          <a:p>
            <a:pPr marL="1200150" lvl="2" indent="-285750">
              <a:spcBef>
                <a:spcPct val="20000"/>
              </a:spcBef>
              <a:buClr>
                <a:srgbClr val="C00000"/>
              </a:buClr>
              <a:buFont typeface="Wingdings" panose="05000000000000000000" pitchFamily="2" charset="2"/>
              <a:buChar char="§"/>
              <a:defRPr/>
            </a:pPr>
            <a:r>
              <a:rPr lang="en-GB" sz="1700" kern="0" dirty="0" smtClean="0">
                <a:latin typeface="+mn-lt"/>
              </a:rPr>
              <a:t>Specify </a:t>
            </a:r>
            <a:r>
              <a:rPr lang="en-GB" sz="1700" kern="0" dirty="0">
                <a:latin typeface="+mn-lt"/>
              </a:rPr>
              <a:t>the procedures for provisioning of network slices instance;</a:t>
            </a:r>
          </a:p>
          <a:p>
            <a:pPr marL="1200150" lvl="2" indent="-285750">
              <a:spcBef>
                <a:spcPct val="20000"/>
              </a:spcBef>
              <a:buClr>
                <a:srgbClr val="C00000"/>
              </a:buClr>
              <a:buFont typeface="Wingdings" panose="05000000000000000000" pitchFamily="2" charset="2"/>
              <a:buChar char="§"/>
              <a:defRPr/>
            </a:pPr>
            <a:r>
              <a:rPr lang="en-GB" sz="1700" kern="0" dirty="0" smtClean="0">
                <a:latin typeface="+mn-lt"/>
              </a:rPr>
              <a:t>Specify </a:t>
            </a:r>
            <a:r>
              <a:rPr lang="en-GB" sz="1700" kern="0" dirty="0">
                <a:latin typeface="+mn-lt"/>
              </a:rPr>
              <a:t>the protocol-independent information model of network slice and slice subnet;</a:t>
            </a:r>
          </a:p>
          <a:p>
            <a:pPr marL="1200150" lvl="2" indent="-285750">
              <a:spcBef>
                <a:spcPct val="20000"/>
              </a:spcBef>
              <a:buClr>
                <a:srgbClr val="C00000"/>
              </a:buClr>
              <a:buFont typeface="Wingdings" panose="05000000000000000000" pitchFamily="2" charset="2"/>
              <a:buChar char="§"/>
              <a:defRPr/>
            </a:pPr>
            <a:r>
              <a:rPr lang="en-GB" sz="1700" kern="0" dirty="0" smtClean="0">
                <a:latin typeface="+mn-lt"/>
              </a:rPr>
              <a:t>Specify </a:t>
            </a:r>
            <a:r>
              <a:rPr lang="en-GB" sz="1700" kern="0" dirty="0">
                <a:latin typeface="+mn-lt"/>
              </a:rPr>
              <a:t>the corresponding solution </a:t>
            </a:r>
            <a:r>
              <a:rPr lang="en-GB" sz="1700" kern="0" dirty="0" smtClean="0">
                <a:latin typeface="+mn-lt"/>
              </a:rPr>
              <a:t>sets.</a:t>
            </a:r>
            <a:endParaRPr lang="en-GB" sz="1700" kern="0" dirty="0">
              <a:latin typeface="+mn-l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228600"/>
            <a:ext cx="7246938" cy="1143000"/>
          </a:xfrm>
        </p:spPr>
        <p:txBody>
          <a:bodyPr/>
          <a:lstStyle/>
          <a:p>
            <a:r>
              <a:rPr lang="en-GB" altLang="ja-JP" dirty="0"/>
              <a:t>5G Network Slicing in </a:t>
            </a:r>
            <a:r>
              <a:rPr lang="en-GB" altLang="ja-JP" dirty="0" smtClean="0"/>
              <a:t>SA5</a:t>
            </a:r>
            <a:endParaRPr lang="en-GB" altLang="en-US" dirty="0" smtClean="0"/>
          </a:p>
        </p:txBody>
      </p:sp>
      <p:sp>
        <p:nvSpPr>
          <p:cNvPr id="73731" name="Content Placeholder 2"/>
          <p:cNvSpPr>
            <a:spLocks noGrp="1"/>
          </p:cNvSpPr>
          <p:nvPr>
            <p:ph idx="1"/>
          </p:nvPr>
        </p:nvSpPr>
        <p:spPr>
          <a:xfrm>
            <a:off x="287337" y="1104881"/>
            <a:ext cx="8498444" cy="5076825"/>
          </a:xfrm>
        </p:spPr>
        <p:txBody>
          <a:bodyPr/>
          <a:lstStyle/>
          <a:p>
            <a:r>
              <a:rPr lang="en-GB" altLang="en-US" sz="2000" dirty="0" smtClean="0"/>
              <a:t>The </a:t>
            </a:r>
            <a:r>
              <a:rPr lang="en-GB" altLang="en-US" sz="2000" dirty="0"/>
              <a:t>3GPP management system directly manages only the parts of the network that consist of network functions specified in 3GPP. For the network functions specified in other </a:t>
            </a:r>
            <a:r>
              <a:rPr lang="en-GB" altLang="en-US" sz="2000" dirty="0" smtClean="0"/>
              <a:t>SDOs, elements </a:t>
            </a:r>
            <a:r>
              <a:rPr lang="en-GB" altLang="en-US" sz="2000" dirty="0"/>
              <a:t>of indirect management can be </a:t>
            </a:r>
            <a:r>
              <a:rPr lang="en-GB" altLang="en-US" sz="2000" dirty="0" smtClean="0"/>
              <a:t>addressed</a:t>
            </a:r>
          </a:p>
          <a:p>
            <a:endParaRPr lang="en-GB" altLang="en-US" sz="2000" dirty="0" smtClean="0"/>
          </a:p>
          <a:p>
            <a:r>
              <a:rPr lang="en-GB" altLang="en-US" sz="2000" dirty="0" smtClean="0"/>
              <a:t>For </a:t>
            </a:r>
            <a:r>
              <a:rPr lang="en-GB" altLang="en-US" sz="2000" dirty="0"/>
              <a:t>example, regarding the TN </a:t>
            </a:r>
            <a:r>
              <a:rPr lang="en-GB" altLang="en-US" sz="2000" dirty="0" smtClean="0"/>
              <a:t>(</a:t>
            </a:r>
            <a:r>
              <a:rPr lang="en-GB" sz="2000" dirty="0"/>
              <a:t>Transport </a:t>
            </a:r>
            <a:r>
              <a:rPr lang="en-GB" sz="2000" dirty="0" smtClean="0"/>
              <a:t>Network</a:t>
            </a:r>
            <a:r>
              <a:rPr lang="en-GB" altLang="en-US" sz="2000" dirty="0" smtClean="0"/>
              <a:t>) part </a:t>
            </a:r>
            <a:r>
              <a:rPr lang="en-GB" altLang="en-US" sz="2000" dirty="0"/>
              <a:t>supporting connectivity within and between CN </a:t>
            </a:r>
            <a:r>
              <a:rPr lang="en-GB" altLang="en-US" sz="2000" dirty="0" smtClean="0"/>
              <a:t>(Core </a:t>
            </a:r>
            <a:r>
              <a:rPr lang="en-GB" altLang="en-US" sz="2000" dirty="0"/>
              <a:t>Network) and </a:t>
            </a:r>
            <a:r>
              <a:rPr lang="en-GB" altLang="en-US" sz="2000" dirty="0" smtClean="0"/>
              <a:t>RAN (</a:t>
            </a:r>
            <a:r>
              <a:rPr lang="en-GB" sz="2000" dirty="0"/>
              <a:t>Radio Access Network</a:t>
            </a:r>
            <a:r>
              <a:rPr lang="en-GB" altLang="en-US" sz="2000" dirty="0" smtClean="0"/>
              <a:t>) </a:t>
            </a:r>
            <a:r>
              <a:rPr lang="en-GB" altLang="en-US" sz="2000" dirty="0"/>
              <a:t>parts, 3GPP management system may provide link requirements (e.g. topology, QOS parameters) to the TN management system </a:t>
            </a:r>
            <a:endParaRPr lang="en-US" altLang="en-US" sz="2000" dirty="0" smtClean="0"/>
          </a:p>
          <a:p>
            <a:endParaRPr lang="en-US" sz="2000" dirty="0" smtClean="0"/>
          </a:p>
          <a:p>
            <a:r>
              <a:rPr lang="en-US" sz="2000" dirty="0" smtClean="0"/>
              <a:t>SA5 </a:t>
            </a:r>
            <a:r>
              <a:rPr lang="en-US" sz="2000" dirty="0"/>
              <a:t>will identify relevant standard groups and industry fora, and trigger the cooperation with them to address the elements of indirect management for the non-3GPP network </a:t>
            </a:r>
            <a:r>
              <a:rPr lang="en-US" sz="2000" dirty="0" smtClean="0"/>
              <a:t>functions </a:t>
            </a:r>
          </a:p>
          <a:p>
            <a:endParaRPr lang="en-GB" altLang="en-US" sz="2000" dirty="0" smtClean="0"/>
          </a:p>
          <a:p>
            <a:r>
              <a:rPr lang="en-GB" altLang="en-US" sz="2000" dirty="0" smtClean="0"/>
              <a:t>NGMN NWMO </a:t>
            </a:r>
            <a:r>
              <a:rPr lang="en-GB" altLang="en-US" sz="2000" dirty="0"/>
              <a:t>requirements and use cases will be considered as </a:t>
            </a:r>
            <a:r>
              <a:rPr lang="en-GB" altLang="en-US" sz="2000" dirty="0" smtClean="0"/>
              <a:t>input</a:t>
            </a:r>
            <a:endParaRPr lang="en-GB" altLang="en-US" sz="2000" dirty="0"/>
          </a:p>
        </p:txBody>
      </p:sp>
    </p:spTree>
    <p:extLst>
      <p:ext uri="{BB962C8B-B14F-4D97-AF65-F5344CB8AC3E}">
        <p14:creationId xmlns:p14="http://schemas.microsoft.com/office/powerpoint/2010/main" val="3815563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228600"/>
            <a:ext cx="7246938" cy="1143000"/>
          </a:xfrm>
        </p:spPr>
        <p:txBody>
          <a:bodyPr/>
          <a:lstStyle/>
          <a:p>
            <a:r>
              <a:rPr lang="en-GB" altLang="ja-JP" dirty="0"/>
              <a:t>5G Network Slicing in </a:t>
            </a:r>
            <a:r>
              <a:rPr lang="en-GB" altLang="ja-JP" dirty="0" smtClean="0"/>
              <a:t>SA5</a:t>
            </a:r>
            <a:endParaRPr lang="en-GB" altLang="en-US" dirty="0" smtClean="0"/>
          </a:p>
        </p:txBody>
      </p:sp>
      <p:sp>
        <p:nvSpPr>
          <p:cNvPr id="73731" name="Content Placeholder 2"/>
          <p:cNvSpPr>
            <a:spLocks noGrp="1"/>
          </p:cNvSpPr>
          <p:nvPr>
            <p:ph idx="1"/>
          </p:nvPr>
        </p:nvSpPr>
        <p:spPr>
          <a:xfrm>
            <a:off x="287337" y="1104881"/>
            <a:ext cx="8498444" cy="5076825"/>
          </a:xfrm>
        </p:spPr>
        <p:txBody>
          <a:bodyPr/>
          <a:lstStyle/>
          <a:p>
            <a:r>
              <a:rPr lang="en-GB" sz="2000" b="1" dirty="0"/>
              <a:t>High-level business roles</a:t>
            </a:r>
            <a:r>
              <a:rPr lang="en-GB" sz="2000" dirty="0"/>
              <a:t> </a:t>
            </a:r>
            <a:r>
              <a:rPr lang="en-GB" sz="2000" b="1" dirty="0" smtClean="0">
                <a:solidFill>
                  <a:srgbClr val="000000"/>
                </a:solidFill>
              </a:rPr>
              <a:t>(</a:t>
            </a:r>
            <a:r>
              <a:rPr lang="en-GB" sz="2000" b="1" dirty="0">
                <a:solidFill>
                  <a:srgbClr val="000000"/>
                </a:solidFill>
              </a:rPr>
              <a:t>TR </a:t>
            </a:r>
            <a:r>
              <a:rPr lang="en-GB" sz="2000" b="1" dirty="0" smtClean="0">
                <a:solidFill>
                  <a:srgbClr val="000000"/>
                </a:solidFill>
              </a:rPr>
              <a:t>28.801) </a:t>
            </a:r>
            <a:r>
              <a:rPr lang="en-GB" sz="2000" dirty="0" smtClean="0"/>
              <a:t>include:</a:t>
            </a:r>
            <a:endParaRPr lang="en-GB" sz="1600" dirty="0"/>
          </a:p>
          <a:p>
            <a:pPr lvl="1"/>
            <a:r>
              <a:rPr lang="en-GB" sz="1600" u="sng" dirty="0" smtClean="0"/>
              <a:t>Communication </a:t>
            </a:r>
            <a:r>
              <a:rPr lang="en-GB" sz="1600" u="sng" dirty="0"/>
              <a:t>Service Customer (CSC)</a:t>
            </a:r>
            <a:r>
              <a:rPr lang="en-GB" sz="1600" dirty="0"/>
              <a:t>: Uses communication services.</a:t>
            </a:r>
          </a:p>
          <a:p>
            <a:pPr lvl="1"/>
            <a:r>
              <a:rPr lang="en-GB" sz="1600" u="sng" dirty="0"/>
              <a:t>Communication Service Provider (CSP)</a:t>
            </a:r>
            <a:r>
              <a:rPr lang="en-GB" sz="1600" dirty="0"/>
              <a:t>: Provides communication </a:t>
            </a:r>
            <a:r>
              <a:rPr lang="en-GB" sz="1600" dirty="0" smtClean="0"/>
              <a:t>services. </a:t>
            </a:r>
            <a:r>
              <a:rPr lang="en-GB" sz="1600" dirty="0"/>
              <a:t>Designs, builds and operates its communication services.</a:t>
            </a:r>
          </a:p>
          <a:p>
            <a:pPr lvl="1"/>
            <a:r>
              <a:rPr lang="en-GB" sz="1600" u="sng" dirty="0"/>
              <a:t>Network Operator (NOP)</a:t>
            </a:r>
            <a:r>
              <a:rPr lang="en-GB" sz="1600" dirty="0"/>
              <a:t>: Provides network services. Designs, builds and operates its networks to offer such services.</a:t>
            </a:r>
          </a:p>
          <a:p>
            <a:pPr lvl="1"/>
            <a:r>
              <a:rPr lang="en-GB" sz="1600" u="sng" dirty="0" smtClean="0"/>
              <a:t>Virtualization </a:t>
            </a:r>
            <a:r>
              <a:rPr lang="en-GB" sz="1600" u="sng" dirty="0"/>
              <a:t>Infrastructure Service Provider (VISP)</a:t>
            </a:r>
            <a:r>
              <a:rPr lang="en-GB" sz="1600" dirty="0"/>
              <a:t>: Provides virtualized infrastructure services. Designs, builds and operates its virtualization infrastructure(s). </a:t>
            </a:r>
            <a:r>
              <a:rPr lang="en-GB" sz="1600" dirty="0" smtClean="0"/>
              <a:t>VISP </a:t>
            </a:r>
            <a:r>
              <a:rPr lang="en-GB" sz="1600" dirty="0"/>
              <a:t>may also offer their virtualized infrastructure services to other types of customers including to </a:t>
            </a:r>
            <a:r>
              <a:rPr lang="en-GB" sz="1600" dirty="0" smtClean="0"/>
              <a:t>CSPs </a:t>
            </a:r>
            <a:r>
              <a:rPr lang="en-GB" sz="1600" dirty="0"/>
              <a:t>directly, i.e. without going through the </a:t>
            </a:r>
            <a:r>
              <a:rPr lang="en-GB" sz="1600" dirty="0" smtClean="0"/>
              <a:t>NOP.</a:t>
            </a:r>
            <a:endParaRPr lang="en-GB" sz="1600" dirty="0"/>
          </a:p>
          <a:p>
            <a:pPr lvl="1"/>
            <a:r>
              <a:rPr lang="en-GB" sz="1600" u="sng" dirty="0" smtClean="0"/>
              <a:t>Data </a:t>
            </a:r>
            <a:r>
              <a:rPr lang="en-GB" sz="1600" u="sng" dirty="0"/>
              <a:t>Centre Service Provider (DCSP)</a:t>
            </a:r>
            <a:r>
              <a:rPr lang="en-GB" sz="1600" dirty="0"/>
              <a:t>: Provides data centre services. Designs, builds and operates its data centres.</a:t>
            </a:r>
          </a:p>
          <a:p>
            <a:pPr lvl="1"/>
            <a:r>
              <a:rPr lang="en-GB" sz="1600" u="sng" dirty="0" smtClean="0"/>
              <a:t>Network </a:t>
            </a:r>
            <a:r>
              <a:rPr lang="en-GB" sz="1600" u="sng" dirty="0"/>
              <a:t>Equipment Provider (NEP)</a:t>
            </a:r>
            <a:r>
              <a:rPr lang="en-GB" sz="1600" dirty="0"/>
              <a:t>: Supplies network equipment. For sake of simplicity, VNF Supplier is considered here as a type of </a:t>
            </a:r>
            <a:r>
              <a:rPr lang="en-GB" sz="1600" dirty="0" smtClean="0"/>
              <a:t>NEP.</a:t>
            </a:r>
            <a:endParaRPr lang="en-GB" sz="1600" dirty="0"/>
          </a:p>
          <a:p>
            <a:pPr lvl="1"/>
            <a:r>
              <a:rPr lang="en-GB" sz="1600" u="sng" dirty="0" smtClean="0"/>
              <a:t>NFVI </a:t>
            </a:r>
            <a:r>
              <a:rPr lang="en-GB" sz="1600" u="sng" dirty="0"/>
              <a:t>Supplier</a:t>
            </a:r>
            <a:r>
              <a:rPr lang="en-GB" sz="1600" dirty="0"/>
              <a:t>: Supplies network function virtualization infrastructure to its customers.</a:t>
            </a:r>
          </a:p>
          <a:p>
            <a:pPr lvl="1"/>
            <a:r>
              <a:rPr lang="en-GB" sz="1600" u="sng" dirty="0" smtClean="0"/>
              <a:t>Hardware </a:t>
            </a:r>
            <a:r>
              <a:rPr lang="en-GB" sz="1600" u="sng" dirty="0"/>
              <a:t>Supplier</a:t>
            </a:r>
            <a:r>
              <a:rPr lang="en-GB" sz="1600" dirty="0"/>
              <a:t>: Supplies hardware.</a:t>
            </a:r>
          </a:p>
          <a:p>
            <a:pPr marL="457200" lvl="1" indent="0">
              <a:buNone/>
            </a:pPr>
            <a:r>
              <a:rPr lang="en-GB" sz="1600" b="1" dirty="0"/>
              <a:t>Depending on actual deployments, the roles defined above can be played by one single organization or by several ones. </a:t>
            </a:r>
            <a:endParaRPr lang="en-US" sz="1800" dirty="0" smtClean="0"/>
          </a:p>
        </p:txBody>
      </p:sp>
    </p:spTree>
    <p:extLst>
      <p:ext uri="{BB962C8B-B14F-4D97-AF65-F5344CB8AC3E}">
        <p14:creationId xmlns:p14="http://schemas.microsoft.com/office/powerpoint/2010/main" val="1361628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228600"/>
            <a:ext cx="7246938" cy="1143000"/>
          </a:xfrm>
        </p:spPr>
        <p:txBody>
          <a:bodyPr/>
          <a:lstStyle/>
          <a:p>
            <a:r>
              <a:rPr lang="en-GB" altLang="ja-JP" dirty="0"/>
              <a:t>5G Network Slicing in </a:t>
            </a:r>
            <a:r>
              <a:rPr lang="en-GB" altLang="ja-JP" dirty="0" smtClean="0"/>
              <a:t>SA5</a:t>
            </a:r>
            <a:endParaRPr lang="en-GB" altLang="en-US" dirty="0" smtClean="0"/>
          </a:p>
        </p:txBody>
      </p:sp>
      <p:sp>
        <p:nvSpPr>
          <p:cNvPr id="73731" name="Content Placeholder 2"/>
          <p:cNvSpPr>
            <a:spLocks noGrp="1"/>
          </p:cNvSpPr>
          <p:nvPr>
            <p:ph idx="1"/>
          </p:nvPr>
        </p:nvSpPr>
        <p:spPr>
          <a:xfrm>
            <a:off x="287337" y="1104881"/>
            <a:ext cx="8498444" cy="5076825"/>
          </a:xfrm>
        </p:spPr>
        <p:txBody>
          <a:bodyPr/>
          <a:lstStyle/>
          <a:p>
            <a:r>
              <a:rPr lang="en-GB" sz="1800" b="1" dirty="0" smtClean="0">
                <a:solidFill>
                  <a:srgbClr val="000000"/>
                </a:solidFill>
              </a:rPr>
              <a:t>Use </a:t>
            </a:r>
            <a:r>
              <a:rPr lang="en-GB" sz="1800" b="1" dirty="0">
                <a:solidFill>
                  <a:srgbClr val="000000"/>
                </a:solidFill>
              </a:rPr>
              <a:t>cases related to Network Slice </a:t>
            </a:r>
            <a:r>
              <a:rPr lang="en-GB" sz="1800" b="1" dirty="0" smtClean="0">
                <a:solidFill>
                  <a:srgbClr val="000000"/>
                </a:solidFill>
              </a:rPr>
              <a:t>management (TR 28.801)</a:t>
            </a:r>
            <a:endParaRPr lang="en-GB" sz="1800" b="1" dirty="0">
              <a:solidFill>
                <a:srgbClr val="000000"/>
              </a:solidFill>
            </a:endParaRPr>
          </a:p>
          <a:p>
            <a:pPr marL="742572" lvl="1"/>
            <a:r>
              <a:rPr lang="en-GB" sz="1600" dirty="0" smtClean="0">
                <a:solidFill>
                  <a:srgbClr val="000000"/>
                </a:solidFill>
              </a:rPr>
              <a:t>Network </a:t>
            </a:r>
            <a:r>
              <a:rPr lang="en-GB" sz="1600" dirty="0">
                <a:solidFill>
                  <a:srgbClr val="000000"/>
                </a:solidFill>
              </a:rPr>
              <a:t>Slice Instance(s) lifecycle management</a:t>
            </a:r>
          </a:p>
          <a:p>
            <a:pPr marL="742572" lvl="1"/>
            <a:r>
              <a:rPr lang="en-GB" sz="1600" dirty="0" smtClean="0">
                <a:solidFill>
                  <a:srgbClr val="000000"/>
                </a:solidFill>
              </a:rPr>
              <a:t>Network </a:t>
            </a:r>
            <a:r>
              <a:rPr lang="en-GB" sz="1600" dirty="0">
                <a:solidFill>
                  <a:srgbClr val="000000"/>
                </a:solidFill>
              </a:rPr>
              <a:t>Slice Instance(s) fault management</a:t>
            </a:r>
          </a:p>
          <a:p>
            <a:pPr marL="742572" lvl="1"/>
            <a:r>
              <a:rPr lang="en-GB" sz="1600" dirty="0" smtClean="0">
                <a:solidFill>
                  <a:srgbClr val="000000"/>
                </a:solidFill>
              </a:rPr>
              <a:t>Network </a:t>
            </a:r>
            <a:r>
              <a:rPr lang="en-GB" sz="1600" dirty="0">
                <a:solidFill>
                  <a:srgbClr val="000000"/>
                </a:solidFill>
              </a:rPr>
              <a:t>Slice Instance(s) performance management</a:t>
            </a:r>
          </a:p>
          <a:p>
            <a:pPr marL="742572" lvl="1"/>
            <a:r>
              <a:rPr lang="en-GB" sz="1600" dirty="0" smtClean="0">
                <a:solidFill>
                  <a:srgbClr val="000000"/>
                </a:solidFill>
              </a:rPr>
              <a:t>Network </a:t>
            </a:r>
            <a:r>
              <a:rPr lang="en-GB" sz="1600" dirty="0">
                <a:solidFill>
                  <a:srgbClr val="000000"/>
                </a:solidFill>
              </a:rPr>
              <a:t>Slice Instance(s) configuration management</a:t>
            </a:r>
          </a:p>
          <a:p>
            <a:pPr marL="742572" lvl="1"/>
            <a:r>
              <a:rPr lang="en-GB" sz="1600" dirty="0" smtClean="0">
                <a:solidFill>
                  <a:srgbClr val="000000"/>
                </a:solidFill>
              </a:rPr>
              <a:t>Network </a:t>
            </a:r>
            <a:r>
              <a:rPr lang="en-GB" sz="1600" dirty="0">
                <a:solidFill>
                  <a:srgbClr val="000000"/>
                </a:solidFill>
              </a:rPr>
              <a:t>Slice Instance(s) policy </a:t>
            </a:r>
            <a:r>
              <a:rPr lang="en-GB" sz="1600" dirty="0" smtClean="0">
                <a:solidFill>
                  <a:srgbClr val="000000"/>
                </a:solidFill>
              </a:rPr>
              <a:t>management</a:t>
            </a:r>
          </a:p>
          <a:p>
            <a:pPr marL="742572" lvl="1"/>
            <a:r>
              <a:rPr lang="en-GB" sz="1600" dirty="0">
                <a:solidFill>
                  <a:srgbClr val="000000"/>
                </a:solidFill>
              </a:rPr>
              <a:t>Communication service support with network slice </a:t>
            </a:r>
            <a:endParaRPr lang="en-GB" sz="1600" dirty="0" smtClean="0">
              <a:solidFill>
                <a:srgbClr val="000000"/>
              </a:solidFill>
            </a:endParaRPr>
          </a:p>
          <a:p>
            <a:pPr marL="742572" lvl="1"/>
            <a:r>
              <a:rPr lang="en-GB" sz="1600" dirty="0">
                <a:solidFill>
                  <a:srgbClr val="000000"/>
                </a:solidFill>
              </a:rPr>
              <a:t>Management data </a:t>
            </a:r>
            <a:r>
              <a:rPr lang="en-GB" sz="1600" dirty="0" smtClean="0">
                <a:solidFill>
                  <a:srgbClr val="000000"/>
                </a:solidFill>
              </a:rPr>
              <a:t>isolation</a:t>
            </a:r>
          </a:p>
          <a:p>
            <a:pPr marL="742572" lvl="1"/>
            <a:r>
              <a:rPr lang="en-GB" sz="1600" dirty="0">
                <a:solidFill>
                  <a:srgbClr val="000000"/>
                </a:solidFill>
              </a:rPr>
              <a:t>Multiple operator coordination </a:t>
            </a:r>
            <a:r>
              <a:rPr lang="en-GB" sz="1600" dirty="0" smtClean="0">
                <a:solidFill>
                  <a:srgbClr val="000000"/>
                </a:solidFill>
              </a:rPr>
              <a:t>management</a:t>
            </a:r>
          </a:p>
          <a:p>
            <a:pPr marL="742572" lvl="1"/>
            <a:r>
              <a:rPr lang="en-GB" sz="1600" dirty="0">
                <a:solidFill>
                  <a:srgbClr val="000000"/>
                </a:solidFill>
              </a:rPr>
              <a:t>Automation of the network slice management</a:t>
            </a:r>
          </a:p>
          <a:p>
            <a:pPr marL="742572" lvl="1"/>
            <a:r>
              <a:rPr lang="en-GB" sz="1600" dirty="0" smtClean="0">
                <a:solidFill>
                  <a:srgbClr val="000000"/>
                </a:solidFill>
              </a:rPr>
              <a:t>Other </a:t>
            </a:r>
            <a:r>
              <a:rPr lang="en-GB" sz="1600" dirty="0">
                <a:solidFill>
                  <a:srgbClr val="000000"/>
                </a:solidFill>
              </a:rPr>
              <a:t>Network Slice Instance(s) management use </a:t>
            </a:r>
            <a:r>
              <a:rPr lang="en-GB" sz="1600" dirty="0" smtClean="0">
                <a:solidFill>
                  <a:srgbClr val="000000"/>
                </a:solidFill>
              </a:rPr>
              <a:t>cases</a:t>
            </a:r>
            <a:endParaRPr lang="en-GB" sz="1800" b="1" dirty="0" smtClean="0">
              <a:solidFill>
                <a:srgbClr val="000000"/>
              </a:solidFill>
            </a:endParaRPr>
          </a:p>
          <a:p>
            <a:r>
              <a:rPr lang="en-GB" sz="1800" b="1" dirty="0" smtClean="0">
                <a:solidFill>
                  <a:srgbClr val="000000"/>
                </a:solidFill>
              </a:rPr>
              <a:t>Use </a:t>
            </a:r>
            <a:r>
              <a:rPr lang="en-GB" sz="1800" b="1" dirty="0">
                <a:solidFill>
                  <a:srgbClr val="000000"/>
                </a:solidFill>
              </a:rPr>
              <a:t>cases related to Network Slice Subnet(s) management (TR 28.801)</a:t>
            </a:r>
          </a:p>
          <a:p>
            <a:pPr marL="742572" lvl="1"/>
            <a:r>
              <a:rPr lang="en-GB" sz="1600" dirty="0" smtClean="0">
                <a:solidFill>
                  <a:srgbClr val="000000"/>
                </a:solidFill>
              </a:rPr>
              <a:t>Network </a:t>
            </a:r>
            <a:r>
              <a:rPr lang="en-GB" sz="1600" dirty="0">
                <a:solidFill>
                  <a:srgbClr val="000000"/>
                </a:solidFill>
              </a:rPr>
              <a:t>Slice Subnet Instance(s) lifecycle management</a:t>
            </a:r>
          </a:p>
          <a:p>
            <a:pPr marL="742572" lvl="1"/>
            <a:r>
              <a:rPr lang="en-GB" sz="1600" dirty="0" smtClean="0">
                <a:solidFill>
                  <a:srgbClr val="000000"/>
                </a:solidFill>
              </a:rPr>
              <a:t>Network </a:t>
            </a:r>
            <a:r>
              <a:rPr lang="en-GB" sz="1600" dirty="0">
                <a:solidFill>
                  <a:srgbClr val="000000"/>
                </a:solidFill>
              </a:rPr>
              <a:t>Slice Subnet Instance(s) fault management</a:t>
            </a:r>
          </a:p>
          <a:p>
            <a:pPr marL="742572" lvl="1"/>
            <a:r>
              <a:rPr lang="en-GB" sz="1600" dirty="0" smtClean="0">
                <a:solidFill>
                  <a:srgbClr val="000000"/>
                </a:solidFill>
              </a:rPr>
              <a:t>Network </a:t>
            </a:r>
            <a:r>
              <a:rPr lang="en-GB" sz="1600" dirty="0">
                <a:solidFill>
                  <a:srgbClr val="000000"/>
                </a:solidFill>
              </a:rPr>
              <a:t>Slice Subnet Instance(s) performance management</a:t>
            </a:r>
          </a:p>
          <a:p>
            <a:pPr marL="742572" lvl="1"/>
            <a:r>
              <a:rPr lang="en-GB" sz="1600" dirty="0" smtClean="0">
                <a:solidFill>
                  <a:srgbClr val="000000"/>
                </a:solidFill>
              </a:rPr>
              <a:t>Network </a:t>
            </a:r>
            <a:r>
              <a:rPr lang="en-GB" sz="1600" dirty="0">
                <a:solidFill>
                  <a:srgbClr val="000000"/>
                </a:solidFill>
              </a:rPr>
              <a:t>Slice Subnet Instance(s) configuration management</a:t>
            </a:r>
          </a:p>
          <a:p>
            <a:pPr marL="742572" lvl="1"/>
            <a:r>
              <a:rPr lang="en-GB" sz="1600" dirty="0" smtClean="0">
                <a:solidFill>
                  <a:srgbClr val="000000"/>
                </a:solidFill>
              </a:rPr>
              <a:t>Other </a:t>
            </a:r>
            <a:r>
              <a:rPr lang="en-GB" sz="1600" dirty="0">
                <a:solidFill>
                  <a:srgbClr val="000000"/>
                </a:solidFill>
              </a:rPr>
              <a:t>Network Slice Subnet Instance(s) management use cases</a:t>
            </a:r>
          </a:p>
          <a:p>
            <a:pPr marL="856872" lvl="2" indent="0">
              <a:buNone/>
            </a:pPr>
            <a:endParaRPr lang="en-GB" sz="1000" dirty="0">
              <a:solidFill>
                <a:srgbClr val="000000"/>
              </a:solidFill>
            </a:endParaRPr>
          </a:p>
          <a:p>
            <a:pPr lvl="1"/>
            <a:endParaRPr lang="en-US" sz="1600" dirty="0" smtClean="0"/>
          </a:p>
        </p:txBody>
      </p:sp>
    </p:spTree>
    <p:extLst>
      <p:ext uri="{BB962C8B-B14F-4D97-AF65-F5344CB8AC3E}">
        <p14:creationId xmlns:p14="http://schemas.microsoft.com/office/powerpoint/2010/main" val="7568533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228600"/>
            <a:ext cx="7246938" cy="1143000"/>
          </a:xfrm>
        </p:spPr>
        <p:txBody>
          <a:bodyPr/>
          <a:lstStyle/>
          <a:p>
            <a:r>
              <a:rPr lang="en-GB" altLang="ja-JP" dirty="0" smtClean="0"/>
              <a:t>SA5 5G WIDs approved in October 2017</a:t>
            </a:r>
            <a:endParaRPr lang="en-GB" altLang="en-US" dirty="0" smtClean="0"/>
          </a:p>
        </p:txBody>
      </p:sp>
      <p:graphicFrame>
        <p:nvGraphicFramePr>
          <p:cNvPr id="5" name="Group 76"/>
          <p:cNvGraphicFramePr>
            <a:graphicFrameLocks/>
          </p:cNvGraphicFramePr>
          <p:nvPr>
            <p:extLst>
              <p:ext uri="{D42A27DB-BD31-4B8C-83A1-F6EECF244321}">
                <p14:modId xmlns:p14="http://schemas.microsoft.com/office/powerpoint/2010/main" val="1036958531"/>
              </p:ext>
            </p:extLst>
          </p:nvPr>
        </p:nvGraphicFramePr>
        <p:xfrm>
          <a:off x="177801" y="1492079"/>
          <a:ext cx="8669986" cy="2861170"/>
        </p:xfrm>
        <a:graphic>
          <a:graphicData uri="http://schemas.openxmlformats.org/drawingml/2006/table">
            <a:tbl>
              <a:tblPr/>
              <a:tblGrid>
                <a:gridCol w="1264633">
                  <a:extLst>
                    <a:ext uri="{9D8B030D-6E8A-4147-A177-3AD203B41FA5}">
                      <a16:colId xmlns="" xmlns:a16="http://schemas.microsoft.com/office/drawing/2014/main" val="20000"/>
                    </a:ext>
                  </a:extLst>
                </a:gridCol>
                <a:gridCol w="5615189">
                  <a:extLst>
                    <a:ext uri="{9D8B030D-6E8A-4147-A177-3AD203B41FA5}">
                      <a16:colId xmlns="" xmlns:a16="http://schemas.microsoft.com/office/drawing/2014/main" val="20001"/>
                    </a:ext>
                  </a:extLst>
                </a:gridCol>
                <a:gridCol w="1790164"/>
              </a:tblGrid>
              <a:tr h="645638">
                <a:tc>
                  <a:txBody>
                    <a:bodyPr/>
                    <a:lstStyle/>
                    <a:p>
                      <a:pPr marL="72000" marR="0" lvl="0" indent="0" algn="ctr" defTabSz="914400" rtl="0" eaLnBrk="1" fontAlgn="base" latinLnBrk="0" hangingPunct="1">
                        <a:lnSpc>
                          <a:spcPct val="100000"/>
                        </a:lnSpc>
                        <a:spcBef>
                          <a:spcPts val="0"/>
                        </a:spcBef>
                        <a:spcAft>
                          <a:spcPts val="0"/>
                        </a:spcAft>
                        <a:buClrTx/>
                        <a:buSzTx/>
                        <a:buFontTx/>
                        <a:buNone/>
                        <a:tabLst/>
                      </a:pPr>
                      <a:r>
                        <a:rPr kumimoji="0" lang="en-GB" altLang="zh-CN" sz="1600" b="1" i="0" u="none" strike="noStrike" cap="none" normalizeH="0" baseline="0" dirty="0" smtClean="0">
                          <a:ln>
                            <a:noFill/>
                          </a:ln>
                          <a:solidFill>
                            <a:schemeClr val="tx1"/>
                          </a:solidFill>
                          <a:effectLst/>
                          <a:latin typeface="+mn-lt"/>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ts val="0"/>
                        </a:spcBef>
                        <a:spcAft>
                          <a:spcPts val="0"/>
                        </a:spcAft>
                        <a:buClrTx/>
                        <a:buSzTx/>
                        <a:buFontTx/>
                        <a:buNone/>
                        <a:tabLst/>
                      </a:pPr>
                      <a:r>
                        <a:rPr kumimoji="0" lang="en-GB" altLang="zh-CN" sz="16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ts val="0"/>
                        </a:spcBef>
                        <a:spcAft>
                          <a:spcPts val="0"/>
                        </a:spcAft>
                        <a:buClrTx/>
                        <a:buSzTx/>
                        <a:buFontTx/>
                        <a:buNone/>
                        <a:tabLst/>
                      </a:pPr>
                      <a:r>
                        <a:rPr kumimoji="0" lang="en-GB" altLang="zh-CN" sz="1600" b="1" i="0" u="none" strike="noStrike" cap="none" normalizeH="0" baseline="0" dirty="0" smtClean="0">
                          <a:ln>
                            <a:noFill/>
                          </a:ln>
                          <a:solidFill>
                            <a:schemeClr val="tx1"/>
                          </a:solidFill>
                          <a:effectLst/>
                          <a:latin typeface="+mn-lt"/>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53883">
                <a:tc>
                  <a:txBody>
                    <a:bodyPr/>
                    <a:lstStyle/>
                    <a:p>
                      <a:pPr marL="7200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mn-lt"/>
                          <a:ea typeface="+mn-ea"/>
                          <a:cs typeface="+mn-cs"/>
                        </a:rPr>
                        <a:t>S5-175463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1219170" rtl="0" eaLnBrk="1" fontAlgn="t" latinLnBrk="0" hangingPunct="1">
                        <a:spcBef>
                          <a:spcPts val="0"/>
                        </a:spcBef>
                        <a:spcAft>
                          <a:spcPts val="0"/>
                        </a:spcAft>
                      </a:pPr>
                      <a:r>
                        <a:rPr lang="en-US" sz="1600" b="0" i="0" u="none" strike="noStrike" kern="1200" dirty="0" smtClean="0">
                          <a:solidFill>
                            <a:schemeClr val="tx1"/>
                          </a:solidFill>
                          <a:effectLst/>
                          <a:latin typeface="+mn-lt"/>
                          <a:ea typeface="+mn-ea"/>
                          <a:cs typeface="+mn-cs"/>
                        </a:rPr>
                        <a:t>Management of 5G networks that include virtualized network functions</a:t>
                      </a:r>
                      <a:endParaRPr lang="nn-NO" sz="1600" b="0" i="0" u="none" strike="noStrike" kern="1200" dirty="0">
                        <a:solidFill>
                          <a:schemeClr val="tx1"/>
                        </a:solidFill>
                        <a:effectLst/>
                        <a:latin typeface="+mn-lt"/>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1219170" rtl="0" eaLnBrk="1" fontAlgn="t" latinLnBrk="0" hangingPunct="1">
                        <a:spcBef>
                          <a:spcPts val="0"/>
                        </a:spcBef>
                        <a:spcAft>
                          <a:spcPts val="0"/>
                        </a:spcAft>
                      </a:pPr>
                      <a:r>
                        <a:rPr lang="nn-NO" sz="1600" b="0" i="0" u="none" strike="noStrike" kern="1200" dirty="0" smtClean="0">
                          <a:solidFill>
                            <a:schemeClr val="tx1"/>
                          </a:solidFill>
                          <a:effectLst/>
                          <a:latin typeface="+mn-lt"/>
                          <a:ea typeface="+mn-ea"/>
                          <a:cs typeface="+mn-cs"/>
                        </a:rPr>
                        <a:t>Intel</a:t>
                      </a:r>
                      <a:endParaRPr lang="nn-NO" sz="1600" b="0" i="0" u="none" strike="noStrike" kern="1200" dirty="0">
                        <a:solidFill>
                          <a:schemeClr val="tx1"/>
                        </a:solidFill>
                        <a:effectLst/>
                        <a:latin typeface="+mn-lt"/>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7200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mn-lt"/>
                          <a:ea typeface="+mn-ea"/>
                          <a:cs typeface="+mn-cs"/>
                        </a:rPr>
                        <a:t>S5-175464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a:spcBef>
                          <a:spcPts val="0"/>
                        </a:spcBef>
                        <a:spcAft>
                          <a:spcPts val="0"/>
                        </a:spcAft>
                      </a:pPr>
                      <a:r>
                        <a:rPr lang="en-US" sz="1600" dirty="0">
                          <a:solidFill>
                            <a:srgbClr val="000000"/>
                          </a:solidFill>
                          <a:effectLst/>
                          <a:latin typeface="+mn-lt"/>
                          <a:ea typeface="Calibri" panose="020F0502020204030204" pitchFamily="34" charset="0"/>
                          <a:cs typeface="Times New Roman" panose="02020603050405020304" pitchFamily="18" charset="0"/>
                        </a:rPr>
                        <a:t>Network Resource Model (NRM) Integration Reference Point (IRP) for 5G network functions management</a:t>
                      </a:r>
                      <a:endParaRPr lang="en-GB" sz="1600" dirty="0">
                        <a:effectLst/>
                        <a:latin typeface="+mn-lt"/>
                        <a:ea typeface="Calibri" panose="020F0502020204030204" pitchFamily="34" charset="0"/>
                        <a:cs typeface="Times New Roman" panose="02020603050405020304" pitchFamily="18"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1219170" rtl="0" eaLnBrk="1" fontAlgn="t" latinLnBrk="0" hangingPunct="1">
                        <a:spcBef>
                          <a:spcPts val="0"/>
                        </a:spcBef>
                        <a:spcAft>
                          <a:spcPts val="0"/>
                        </a:spcAft>
                      </a:pPr>
                      <a:r>
                        <a:rPr lang="nn-NO" sz="1600" b="0" i="0" u="none" strike="noStrike" kern="1200" dirty="0" smtClean="0">
                          <a:solidFill>
                            <a:schemeClr val="tx1"/>
                          </a:solidFill>
                          <a:effectLst/>
                          <a:latin typeface="+mn-lt"/>
                          <a:ea typeface="+mn-ea"/>
                          <a:cs typeface="+mn-cs"/>
                        </a:rPr>
                        <a:t>Nokia</a:t>
                      </a:r>
                      <a:endParaRPr lang="nn-NO" sz="1600" b="0" i="0" u="none" strike="noStrike" kern="1200" dirty="0">
                        <a:solidFill>
                          <a:schemeClr val="tx1"/>
                        </a:solidFill>
                        <a:effectLst/>
                        <a:latin typeface="+mn-lt"/>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7200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mn-lt"/>
                          <a:ea typeface="+mn-ea"/>
                          <a:cs typeface="+mn-cs"/>
                        </a:rPr>
                        <a:t>S5-175466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a:spcBef>
                          <a:spcPts val="0"/>
                        </a:spcBef>
                        <a:spcAft>
                          <a:spcPts val="0"/>
                        </a:spcAft>
                      </a:pPr>
                      <a:r>
                        <a:rPr lang="en-US" sz="1600" dirty="0">
                          <a:solidFill>
                            <a:srgbClr val="000000"/>
                          </a:solidFill>
                          <a:effectLst/>
                          <a:latin typeface="+mn-lt"/>
                          <a:ea typeface="Calibri" panose="020F0502020204030204" pitchFamily="34" charset="0"/>
                          <a:cs typeface="Times New Roman" panose="02020603050405020304" pitchFamily="18" charset="0"/>
                        </a:rPr>
                        <a:t>Fault Supervision for 5G network and network slicing</a:t>
                      </a:r>
                      <a:endParaRPr lang="en-GB" sz="1600" dirty="0">
                        <a:effectLst/>
                        <a:latin typeface="+mn-lt"/>
                        <a:ea typeface="Calibri" panose="020F0502020204030204" pitchFamily="34" charset="0"/>
                        <a:cs typeface="Times New Roman" panose="02020603050405020304" pitchFamily="18"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1219170" rtl="0" eaLnBrk="1" fontAlgn="t" latinLnBrk="0" hangingPunct="1">
                        <a:spcBef>
                          <a:spcPts val="0"/>
                        </a:spcBef>
                        <a:spcAft>
                          <a:spcPts val="0"/>
                        </a:spcAft>
                      </a:pPr>
                      <a:r>
                        <a:rPr lang="nn-NO" sz="1600" b="0" i="0" u="none" strike="noStrike" kern="1200" dirty="0" smtClean="0">
                          <a:solidFill>
                            <a:schemeClr val="tx1"/>
                          </a:solidFill>
                          <a:effectLst/>
                          <a:latin typeface="+mn-lt"/>
                          <a:ea typeface="+mn-ea"/>
                          <a:cs typeface="+mn-cs"/>
                        </a:rPr>
                        <a:t>ZTE</a:t>
                      </a:r>
                      <a:endParaRPr lang="nn-NO" sz="1600" b="0" i="0" u="none" strike="noStrike" kern="1200" dirty="0">
                        <a:solidFill>
                          <a:schemeClr val="tx1"/>
                        </a:solidFill>
                        <a:effectLst/>
                        <a:latin typeface="+mn-lt"/>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7200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mn-lt"/>
                          <a:ea typeface="+mn-ea"/>
                          <a:cs typeface="+mn-cs"/>
                        </a:rPr>
                        <a:t>S5-175487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a:spcBef>
                          <a:spcPts val="0"/>
                        </a:spcBef>
                        <a:spcAft>
                          <a:spcPts val="0"/>
                        </a:spcAft>
                      </a:pPr>
                      <a:r>
                        <a:rPr lang="en-US" sz="1600" dirty="0">
                          <a:solidFill>
                            <a:srgbClr val="000000"/>
                          </a:solidFill>
                          <a:effectLst/>
                          <a:latin typeface="+mn-lt"/>
                          <a:ea typeface="Calibri" panose="020F0502020204030204" pitchFamily="34" charset="0"/>
                          <a:cs typeface="Times New Roman" panose="02020603050405020304" pitchFamily="18" charset="0"/>
                        </a:rPr>
                        <a:t>Assurance data and Performance Management for 5G networks and network slicing</a:t>
                      </a:r>
                      <a:endParaRPr lang="en-GB" sz="1600" dirty="0">
                        <a:effectLst/>
                        <a:latin typeface="+mn-lt"/>
                        <a:ea typeface="Calibri" panose="020F0502020204030204" pitchFamily="34" charset="0"/>
                        <a:cs typeface="Times New Roman" panose="02020603050405020304" pitchFamily="18"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indent="0" algn="l" defTabSz="1219170" rtl="0" eaLnBrk="1" fontAlgn="t" latinLnBrk="0" hangingPunct="1">
                        <a:spcBef>
                          <a:spcPts val="0"/>
                        </a:spcBef>
                        <a:spcAft>
                          <a:spcPts val="0"/>
                        </a:spcAft>
                      </a:pPr>
                      <a:r>
                        <a:rPr lang="nn-NO" sz="1600" b="0" i="0" u="none" strike="noStrike" kern="1200" dirty="0" smtClean="0">
                          <a:solidFill>
                            <a:schemeClr val="tx1"/>
                          </a:solidFill>
                          <a:effectLst/>
                          <a:latin typeface="+mn-lt"/>
                          <a:ea typeface="+mn-ea"/>
                          <a:cs typeface="+mn-cs"/>
                        </a:rPr>
                        <a:t>China Mobile, Intel</a:t>
                      </a:r>
                      <a:endParaRPr lang="nn-NO" sz="1600" b="0" i="0" u="none" strike="noStrike" kern="1200" dirty="0">
                        <a:solidFill>
                          <a:schemeClr val="tx1"/>
                        </a:solidFill>
                        <a:effectLst/>
                        <a:latin typeface="+mn-lt"/>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ZoneTexte 1"/>
          <p:cNvSpPr txBox="1"/>
          <p:nvPr/>
        </p:nvSpPr>
        <p:spPr>
          <a:xfrm>
            <a:off x="386366" y="5293595"/>
            <a:ext cx="8461421" cy="584775"/>
          </a:xfrm>
          <a:prstGeom prst="rect">
            <a:avLst/>
          </a:prstGeom>
          <a:noFill/>
        </p:spPr>
        <p:txBody>
          <a:bodyPr wrap="square" rtlCol="0">
            <a:spAutoFit/>
          </a:bodyPr>
          <a:lstStyle/>
          <a:p>
            <a:r>
              <a:rPr lang="en-GB" sz="1600" u="sng" dirty="0" smtClean="0"/>
              <a:t>Note</a:t>
            </a:r>
            <a:r>
              <a:rPr lang="en-GB" sz="1600" dirty="0" smtClean="0"/>
              <a:t>: These WIDs will be submitted to TSG SA#78 for approval in December 2017 but SA5 will start some preliminary work at November 2017 SA5 meeting.</a:t>
            </a:r>
            <a:endParaRPr lang="en-GB" sz="1600" dirty="0"/>
          </a:p>
        </p:txBody>
      </p:sp>
    </p:spTree>
    <p:extLst>
      <p:ext uri="{BB962C8B-B14F-4D97-AF65-F5344CB8AC3E}">
        <p14:creationId xmlns:p14="http://schemas.microsoft.com/office/powerpoint/2010/main" val="1789587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327547" y="1098677"/>
            <a:ext cx="8305707" cy="5159743"/>
          </a:xfrm>
        </p:spPr>
        <p:txBody>
          <a:bodyPr lIns="0" tIns="0" rIns="0" bIns="0"/>
          <a:lstStyle/>
          <a:p>
            <a:pPr marL="457200" indent="-457200" eaLnBrk="1" hangingPunct="1">
              <a:lnSpc>
                <a:spcPct val="70000"/>
              </a:lnSpc>
              <a:buNone/>
            </a:pPr>
            <a:endParaRPr lang="en-US" altLang="en-US" sz="2000" dirty="0" smtClean="0"/>
          </a:p>
          <a:p>
            <a:pPr eaLnBrk="1" hangingPunct="1"/>
            <a:r>
              <a:rPr lang="en-US" altLang="en-US" sz="2000" dirty="0"/>
              <a:t>Study on charging aspects of 5G system architecture Phase </a:t>
            </a:r>
            <a:r>
              <a:rPr lang="en-US" altLang="en-US" sz="2000" dirty="0" smtClean="0"/>
              <a:t>1 </a:t>
            </a:r>
            <a:r>
              <a:rPr lang="en-GB" altLang="en-US" sz="2000" dirty="0" smtClean="0"/>
              <a:t>(</a:t>
            </a:r>
            <a:r>
              <a:rPr lang="en-GB" altLang="en-US" sz="2000" dirty="0"/>
              <a:t>TR 32.899)</a:t>
            </a:r>
          </a:p>
          <a:p>
            <a:pPr lvl="1" fontAlgn="auto" hangingPunct="1"/>
            <a:r>
              <a:rPr lang="en-GB" altLang="zh-CN" sz="1800" dirty="0" smtClean="0"/>
              <a:t>Specify</a:t>
            </a:r>
            <a:r>
              <a:rPr lang="en-GB" altLang="zh-CN" sz="1800" dirty="0" smtClean="0">
                <a:ea typeface="+mn-ea"/>
                <a:cs typeface="Arial" panose="020B0604020202020204" pitchFamily="34" charset="0"/>
              </a:rPr>
              <a:t> </a:t>
            </a:r>
            <a:r>
              <a:rPr lang="en-GB" altLang="zh-CN" sz="1800" dirty="0">
                <a:ea typeface="+mn-ea"/>
                <a:cs typeface="Arial" panose="020B0604020202020204" pitchFamily="34" charset="0"/>
              </a:rPr>
              <a:t>the evolution of charging </a:t>
            </a:r>
            <a:r>
              <a:rPr lang="en-GB" altLang="zh-CN" sz="1800" dirty="0" smtClean="0">
                <a:ea typeface="+mn-ea"/>
                <a:cs typeface="Arial" panose="020B0604020202020204" pitchFamily="34" charset="0"/>
              </a:rPr>
              <a:t>architecture to </a:t>
            </a:r>
            <a:r>
              <a:rPr lang="en-GB" altLang="zh-CN" sz="1800" dirty="0">
                <a:ea typeface="+mn-ea"/>
                <a:cs typeface="Arial" panose="020B0604020202020204" pitchFamily="34" charset="0"/>
              </a:rPr>
              <a:t>support </a:t>
            </a:r>
            <a:r>
              <a:rPr lang="en-GB" altLang="zh-CN" sz="1800" dirty="0" smtClean="0">
                <a:ea typeface="+mn-ea"/>
                <a:cs typeface="Arial" panose="020B0604020202020204" pitchFamily="34" charset="0"/>
              </a:rPr>
              <a:t>the Network slicing, including relationship between charging system and network slicing;</a:t>
            </a:r>
            <a:endParaRPr lang="zh-CN" altLang="zh-CN" sz="1800" dirty="0">
              <a:ea typeface="+mn-ea"/>
              <a:cs typeface="Arial" panose="020B0604020202020204" pitchFamily="34" charset="0"/>
            </a:endParaRPr>
          </a:p>
          <a:p>
            <a:pPr lvl="1"/>
            <a:r>
              <a:rPr lang="en-GB" altLang="zh-CN" sz="1800" dirty="0"/>
              <a:t>Specify</a:t>
            </a:r>
            <a:r>
              <a:rPr lang="en-GB" altLang="zh-CN" sz="1800" dirty="0" smtClean="0">
                <a:ea typeface="+mn-ea"/>
                <a:cs typeface="Arial" panose="020B0604020202020204" pitchFamily="34" charset="0"/>
              </a:rPr>
              <a:t> </a:t>
            </a:r>
            <a:r>
              <a:rPr lang="en-GB" altLang="zh-CN" sz="1800" dirty="0">
                <a:ea typeface="+mn-ea"/>
                <a:cs typeface="Arial" panose="020B0604020202020204" pitchFamily="34" charset="0"/>
              </a:rPr>
              <a:t>the </a:t>
            </a:r>
            <a:r>
              <a:rPr lang="en-GB" altLang="zh-CN" sz="1800" dirty="0" smtClean="0">
                <a:ea typeface="+mn-ea"/>
                <a:cs typeface="Arial" panose="020B0604020202020204" pitchFamily="34" charset="0"/>
              </a:rPr>
              <a:t>key issues</a:t>
            </a:r>
            <a:r>
              <a:rPr lang="en-GB" altLang="zh-CN" sz="1800" dirty="0">
                <a:ea typeface="+mn-ea"/>
                <a:cs typeface="Arial" panose="020B0604020202020204" pitchFamily="34" charset="0"/>
              </a:rPr>
              <a:t>, </a:t>
            </a:r>
            <a:r>
              <a:rPr lang="en-GB" altLang="zh-CN" sz="1800" dirty="0" smtClean="0">
                <a:ea typeface="+mn-ea"/>
                <a:cs typeface="Arial" panose="020B0604020202020204" pitchFamily="34" charset="0"/>
              </a:rPr>
              <a:t>potential charging requirement and solution for </a:t>
            </a:r>
            <a:r>
              <a:rPr lang="en-US" altLang="zh-CN" sz="1800" dirty="0">
                <a:ea typeface="+mn-ea"/>
                <a:cs typeface="Arial" panose="020B0604020202020204" pitchFamily="34" charset="0"/>
              </a:rPr>
              <a:t>a single UE served by one or more Network Slice Instances</a:t>
            </a:r>
            <a:r>
              <a:rPr lang="en-GB" altLang="zh-CN" sz="1800" dirty="0" smtClean="0">
                <a:ea typeface="+mn-ea"/>
                <a:cs typeface="Arial" panose="020B0604020202020204" pitchFamily="34" charset="0"/>
              </a:rPr>
              <a:t>;</a:t>
            </a:r>
          </a:p>
          <a:p>
            <a:pPr lvl="1"/>
            <a:r>
              <a:rPr lang="en-GB" altLang="en-US" sz="1800" dirty="0" smtClean="0">
                <a:ea typeface="+mn-ea"/>
                <a:cs typeface="Arial" panose="020B0604020202020204" pitchFamily="34" charset="0"/>
              </a:rPr>
              <a:t>Specify the key issues, potential charging requirement and solution for </a:t>
            </a:r>
            <a:r>
              <a:rPr lang="en-US" altLang="en-US" sz="1800" dirty="0" smtClean="0">
                <a:ea typeface="+mn-ea"/>
                <a:cs typeface="Arial" panose="020B0604020202020204" pitchFamily="34" charset="0"/>
              </a:rPr>
              <a:t>a </a:t>
            </a:r>
            <a:r>
              <a:rPr lang="en-US" altLang="en-US" sz="1800" dirty="0">
                <a:ea typeface="+mn-ea"/>
                <a:cs typeface="Arial" panose="020B0604020202020204" pitchFamily="34" charset="0"/>
              </a:rPr>
              <a:t>CSP </a:t>
            </a:r>
            <a:r>
              <a:rPr lang="en-US" altLang="en-US" sz="1800" dirty="0" smtClean="0">
                <a:ea typeface="+mn-ea"/>
                <a:cs typeface="Arial" panose="020B0604020202020204" pitchFamily="34" charset="0"/>
              </a:rPr>
              <a:t>(also </a:t>
            </a:r>
            <a:r>
              <a:rPr lang="en-US" altLang="en-US" sz="1800" dirty="0">
                <a:ea typeface="+mn-ea"/>
                <a:cs typeface="Arial" panose="020B0604020202020204" pitchFamily="34" charset="0"/>
              </a:rPr>
              <a:t>referred to as "</a:t>
            </a:r>
            <a:r>
              <a:rPr lang="en-US" altLang="en-US" sz="1800" dirty="0" smtClean="0">
                <a:ea typeface="+mn-ea"/>
                <a:cs typeface="Arial" panose="020B0604020202020204" pitchFamily="34" charset="0"/>
              </a:rPr>
              <a:t>Tenant</a:t>
            </a:r>
            <a:r>
              <a:rPr lang="en-US" altLang="en-US" sz="1800" dirty="0">
                <a:ea typeface="+mn-ea"/>
                <a:cs typeface="Arial" panose="020B0604020202020204" pitchFamily="34" charset="0"/>
              </a:rPr>
              <a:t>“, Provides communication services </a:t>
            </a:r>
            <a:r>
              <a:rPr lang="en-US" altLang="en-US" sz="1800" dirty="0" smtClean="0">
                <a:ea typeface="+mn-ea"/>
                <a:cs typeface="Arial" panose="020B0604020202020204" pitchFamily="34" charset="0"/>
              </a:rPr>
              <a:t>Designs</a:t>
            </a:r>
            <a:r>
              <a:rPr lang="en-US" altLang="en-US" sz="1800" dirty="0">
                <a:ea typeface="+mn-ea"/>
                <a:cs typeface="Arial" panose="020B0604020202020204" pitchFamily="34" charset="0"/>
              </a:rPr>
              <a:t>, builds and operates its communication services) who utilizes a specific Network Slice </a:t>
            </a:r>
            <a:r>
              <a:rPr lang="en-US" altLang="en-US" sz="1800" dirty="0" smtClean="0">
                <a:ea typeface="+mn-ea"/>
                <a:cs typeface="Arial" panose="020B0604020202020204" pitchFamily="34" charset="0"/>
              </a:rPr>
              <a:t>Instance.</a:t>
            </a:r>
          </a:p>
          <a:p>
            <a:pPr lvl="1"/>
            <a:endParaRPr lang="en-US" altLang="en-US" sz="1700" dirty="0">
              <a:ea typeface="+mn-ea"/>
              <a:cs typeface="Arial" panose="020B0604020202020204" pitchFamily="34" charset="0"/>
            </a:endParaRPr>
          </a:p>
          <a:p>
            <a:r>
              <a:rPr lang="en-GB" altLang="en-US" sz="2000" dirty="0">
                <a:cs typeface="Arial" panose="020B0604020202020204" pitchFamily="34" charset="0"/>
              </a:rPr>
              <a:t>SA5 Charging will consider the business scenarios and charging requirements </a:t>
            </a:r>
            <a:r>
              <a:rPr lang="en-GB" altLang="en-US" sz="2000" dirty="0" smtClean="0">
                <a:cs typeface="Arial" panose="020B0604020202020204" pitchFamily="34" charset="0"/>
              </a:rPr>
              <a:t>from </a:t>
            </a:r>
            <a:r>
              <a:rPr lang="en-GB" altLang="en-US" sz="2000" dirty="0" smtClean="0">
                <a:cs typeface="Arial" panose="020B0604020202020204" pitchFamily="34" charset="0"/>
              </a:rPr>
              <a:t>NGMN</a:t>
            </a:r>
            <a:endParaRPr lang="en-US" altLang="en-US" sz="2000" dirty="0">
              <a:cs typeface="Arial" panose="020B0604020202020204" pitchFamily="34" charset="0"/>
            </a:endParaRPr>
          </a:p>
        </p:txBody>
      </p:sp>
      <p:sp>
        <p:nvSpPr>
          <p:cNvPr id="4" name="Rectangle 2"/>
          <p:cNvSpPr txBox="1">
            <a:spLocks noChangeArrowheads="1"/>
          </p:cNvSpPr>
          <p:nvPr/>
        </p:nvSpPr>
        <p:spPr bwMode="auto">
          <a:xfrm>
            <a:off x="1148541" y="392424"/>
            <a:ext cx="6015210" cy="768350"/>
          </a:xfrm>
          <a:prstGeom prst="rect">
            <a:avLst/>
          </a:prstGeom>
          <a:noFill/>
          <a:ln w="9525">
            <a:noFill/>
            <a:miter lim="800000"/>
            <a:headEnd/>
            <a:tailEnd/>
          </a:ln>
        </p:spPr>
        <p:txBody>
          <a:bodyPr lIns="0" tIns="0" rIns="0" bIns="0"/>
          <a:lstStyle/>
          <a:p>
            <a:pPr algn="ctr" eaLnBrk="1" hangingPunct="1">
              <a:defRPr/>
            </a:pPr>
            <a:r>
              <a:rPr lang="en-GB" altLang="zh-CN" sz="3200" kern="0" dirty="0">
                <a:solidFill>
                  <a:srgbClr val="FF0000"/>
                </a:solidFill>
                <a:latin typeface="+mj-lt"/>
                <a:ea typeface="+mj-ea"/>
                <a:cs typeface="+mj-cs"/>
              </a:rPr>
              <a:t>5G Network Slicing in SA5 </a:t>
            </a:r>
            <a:r>
              <a:rPr lang="en-US" altLang="zh-CN" sz="3200" kern="0" dirty="0" smtClean="0">
                <a:solidFill>
                  <a:srgbClr val="FF0000"/>
                </a:solidFill>
                <a:latin typeface="+mj-lt"/>
                <a:ea typeface="+mj-ea"/>
                <a:cs typeface="+mj-cs"/>
              </a:rPr>
              <a:t>- Charging</a:t>
            </a:r>
            <a:endParaRPr lang="en-US" altLang="zh-CN" sz="3200" kern="0" dirty="0">
              <a:solidFill>
                <a:srgbClr val="FF0000"/>
              </a:solidFill>
              <a:latin typeface="+mj-lt"/>
              <a:ea typeface="+mj-ea"/>
              <a:cs typeface="+mj-cs"/>
            </a:endParaRPr>
          </a:p>
        </p:txBody>
      </p:sp>
    </p:spTree>
    <p:extLst>
      <p:ext uri="{BB962C8B-B14F-4D97-AF65-F5344CB8AC3E}">
        <p14:creationId xmlns:p14="http://schemas.microsoft.com/office/powerpoint/2010/main" val="773434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228600"/>
            <a:ext cx="7246938" cy="1143000"/>
          </a:xfrm>
        </p:spPr>
        <p:txBody>
          <a:bodyPr/>
          <a:lstStyle/>
          <a:p>
            <a:r>
              <a:rPr lang="en-GB" altLang="ja-JP" dirty="0"/>
              <a:t>Relationships between 3GPP SA5 </a:t>
            </a:r>
            <a:r>
              <a:rPr lang="en-GB" altLang="ja-JP" dirty="0" smtClean="0"/>
              <a:t/>
            </a:r>
            <a:br>
              <a:rPr lang="en-GB" altLang="ja-JP" dirty="0" smtClean="0"/>
            </a:br>
            <a:r>
              <a:rPr lang="en-GB" altLang="ja-JP" dirty="0" smtClean="0"/>
              <a:t>and </a:t>
            </a:r>
            <a:r>
              <a:rPr lang="en-GB" altLang="ja-JP" dirty="0"/>
              <a:t>other SDOs/fora</a:t>
            </a:r>
            <a:br>
              <a:rPr lang="en-GB" altLang="ja-JP" dirty="0"/>
            </a:br>
            <a:endParaRPr lang="en-GB" altLang="en-US" dirty="0" smtClean="0"/>
          </a:p>
        </p:txBody>
      </p:sp>
      <p:sp>
        <p:nvSpPr>
          <p:cNvPr id="73731" name="Content Placeholder 2"/>
          <p:cNvSpPr>
            <a:spLocks noGrp="1"/>
          </p:cNvSpPr>
          <p:nvPr>
            <p:ph idx="1"/>
          </p:nvPr>
        </p:nvSpPr>
        <p:spPr>
          <a:xfrm>
            <a:off x="224232" y="1180297"/>
            <a:ext cx="8683790" cy="4984529"/>
          </a:xfrm>
        </p:spPr>
        <p:txBody>
          <a:bodyPr/>
          <a:lstStyle/>
          <a:p>
            <a:r>
              <a:rPr lang="en-GB" altLang="en-US" sz="2000" dirty="0" smtClean="0"/>
              <a:t>GSMA</a:t>
            </a:r>
          </a:p>
          <a:p>
            <a:pPr lvl="1"/>
            <a:r>
              <a:rPr lang="en-GB" altLang="en-US" sz="1800" dirty="0" smtClean="0"/>
              <a:t>Indicated </a:t>
            </a:r>
            <a:r>
              <a:rPr lang="en-GB" altLang="en-US" sz="1800" dirty="0"/>
              <a:t>their expectation to collaborate with 3GPP on Network Slicing (incl. SA5) – LS at SA5#114 (S5-174046)</a:t>
            </a:r>
          </a:p>
          <a:p>
            <a:r>
              <a:rPr lang="en-GB" altLang="en-US" sz="2000" dirty="0" smtClean="0"/>
              <a:t>BBF</a:t>
            </a:r>
          </a:p>
          <a:p>
            <a:pPr lvl="1"/>
            <a:r>
              <a:rPr lang="en-GB" altLang="en-US" sz="1800" dirty="0" smtClean="0"/>
              <a:t>Indicated </a:t>
            </a:r>
            <a:r>
              <a:rPr lang="en-GB" altLang="en-US" sz="1800" dirty="0"/>
              <a:t>their expectation to collaborate with </a:t>
            </a:r>
            <a:r>
              <a:rPr lang="en-GB" altLang="en-US" sz="1800" dirty="0" smtClean="0"/>
              <a:t>3GPP SA5 </a:t>
            </a:r>
            <a:r>
              <a:rPr lang="en-GB" altLang="en-US" sz="1800" dirty="0"/>
              <a:t>– LS at SA5#114 (S5-174085) </a:t>
            </a:r>
          </a:p>
          <a:p>
            <a:pPr lvl="1"/>
            <a:r>
              <a:rPr lang="en-GB" altLang="en-US" sz="1800" dirty="0"/>
              <a:t>SA5 sent the </a:t>
            </a:r>
            <a:r>
              <a:rPr lang="en-GB" altLang="en-US" sz="1800" dirty="0" smtClean="0"/>
              <a:t>reply </a:t>
            </a:r>
            <a:r>
              <a:rPr lang="en-GB" altLang="en-US" sz="1800" dirty="0"/>
              <a:t>LS on cooperation on Network Slicing in S5-174382</a:t>
            </a:r>
          </a:p>
          <a:p>
            <a:r>
              <a:rPr lang="en-GB" altLang="en-US" sz="2000" dirty="0" smtClean="0"/>
              <a:t>IETF</a:t>
            </a:r>
            <a:endParaRPr lang="en-GB" altLang="en-US" sz="2000" dirty="0"/>
          </a:p>
          <a:p>
            <a:pPr lvl="1"/>
            <a:r>
              <a:rPr lang="en-GB" altLang="en-US" sz="1800" dirty="0" smtClean="0"/>
              <a:t>Asked </a:t>
            </a:r>
            <a:r>
              <a:rPr lang="en-GB" altLang="en-US" sz="1800" dirty="0"/>
              <a:t>to 3GPP: </a:t>
            </a:r>
            <a:r>
              <a:rPr lang="en-GB" altLang="en-US" sz="1800" dirty="0" smtClean="0"/>
              <a:t>"Does </a:t>
            </a:r>
            <a:r>
              <a:rPr lang="en-GB" altLang="en-US" sz="1800" dirty="0"/>
              <a:t>3GPP currently have dedicated requirements for any kind of IETF protocol or activity related to nw-slicing</a:t>
            </a:r>
            <a:r>
              <a:rPr lang="en-GB" altLang="en-US" sz="1800" dirty="0" smtClean="0"/>
              <a:t>?"</a:t>
            </a:r>
            <a:endParaRPr lang="en-GB" altLang="en-US" sz="1800" dirty="0"/>
          </a:p>
          <a:p>
            <a:pPr lvl="1"/>
            <a:r>
              <a:rPr lang="en-GB" altLang="en-US" sz="1800" dirty="0" smtClean="0"/>
              <a:t>Answer </a:t>
            </a:r>
            <a:r>
              <a:rPr lang="en-GB" altLang="en-US" sz="1800" dirty="0"/>
              <a:t>from 3GPP Liaison Officer at IETF 99 (July 2017): </a:t>
            </a:r>
            <a:r>
              <a:rPr lang="en-GB" altLang="en-US" sz="1800" dirty="0" smtClean="0"/>
              <a:t>"At </a:t>
            </a:r>
            <a:r>
              <a:rPr lang="en-GB" altLang="en-US" sz="1800" dirty="0"/>
              <a:t>the moment: No</a:t>
            </a:r>
            <a:r>
              <a:rPr lang="en-GB" altLang="en-US" sz="1800" dirty="0" smtClean="0"/>
              <a:t>."</a:t>
            </a:r>
            <a:endParaRPr lang="en-GB" altLang="en-US" sz="1800" dirty="0"/>
          </a:p>
          <a:p>
            <a:pPr lvl="1"/>
            <a:r>
              <a:rPr lang="en-US" sz="1800" dirty="0"/>
              <a:t>Has initiated several Internet Drafts in Network Slicing, incl. Network Slicing – 3GPP Use Case (</a:t>
            </a:r>
            <a:r>
              <a:rPr lang="en-US" sz="1600" u="sng" dirty="0">
                <a:hlinkClick r:id="rId3"/>
              </a:rPr>
              <a:t>https://datatracker.ietf.org/doc/draft-defoy-netslices-3gpp-network-slicing/</a:t>
            </a:r>
            <a:r>
              <a:rPr lang="en-US" sz="1800" dirty="0"/>
              <a:t>)</a:t>
            </a:r>
            <a:endParaRPr lang="en-GB" altLang="en-US" sz="1800" dirty="0" smtClean="0"/>
          </a:p>
          <a:p>
            <a:r>
              <a:rPr lang="en-GB" altLang="en-US" sz="2000" dirty="0" smtClean="0"/>
              <a:t>ETSI NFV</a:t>
            </a:r>
          </a:p>
          <a:p>
            <a:pPr lvl="1"/>
            <a:r>
              <a:rPr lang="en-GB" altLang="en-US" sz="1800" dirty="0"/>
              <a:t>EVE, in their Report on Network Slicing Support with ETSI NFV </a:t>
            </a:r>
            <a:r>
              <a:rPr lang="en-GB" altLang="en-US" sz="1800" dirty="0" smtClean="0"/>
              <a:t>Architecture Framework</a:t>
            </a:r>
            <a:r>
              <a:rPr lang="en-GB" altLang="en-US" sz="1800" dirty="0"/>
              <a:t>, is making a deep analysis of 3GPP TR 28.801</a:t>
            </a:r>
          </a:p>
        </p:txBody>
      </p:sp>
    </p:spTree>
    <p:extLst>
      <p:ext uri="{BB962C8B-B14F-4D97-AF65-F5344CB8AC3E}">
        <p14:creationId xmlns:p14="http://schemas.microsoft.com/office/powerpoint/2010/main" val="1199220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172817"/>
            <a:ext cx="8816454" cy="5159743"/>
          </a:xfrm>
        </p:spPr>
        <p:txBody>
          <a:bodyPr lIns="0" tIns="0" rIns="0" bIns="0"/>
          <a:lstStyle/>
          <a:p>
            <a:pPr marL="457200" indent="-457200" eaLnBrk="1" hangingPunct="1">
              <a:lnSpc>
                <a:spcPct val="70000"/>
              </a:lnSpc>
              <a:buNone/>
            </a:pPr>
            <a:endParaRPr lang="en-US" altLang="en-US" sz="2000" dirty="0" smtClean="0"/>
          </a:p>
          <a:p>
            <a:pPr eaLnBrk="1" hangingPunct="1"/>
            <a:r>
              <a:rPr lang="en-US" altLang="zh-CN" sz="2000" dirty="0"/>
              <a:t>RAN2 targets that RAN solutions for network slicing should be able to support a large number of slices (e.g. hundreds of slices</a:t>
            </a:r>
            <a:r>
              <a:rPr lang="en-US" altLang="zh-CN" sz="2000" dirty="0" smtClean="0"/>
              <a:t>) (latest RAN2#99 Agreements)</a:t>
            </a:r>
            <a:endParaRPr lang="en-GB" altLang="en-US" sz="2000" dirty="0"/>
          </a:p>
          <a:p>
            <a:pPr lvl="1" eaLnBrk="1" hangingPunct="1"/>
            <a:r>
              <a:rPr lang="en-US" altLang="zh-CN" sz="1800" dirty="0"/>
              <a:t>From UE perspective, the UE can be configured to support the requirements of the supported slices (</a:t>
            </a:r>
            <a:r>
              <a:rPr lang="en-US" altLang="zh-CN" sz="1800" dirty="0" smtClean="0"/>
              <a:t>e.g. </a:t>
            </a:r>
            <a:r>
              <a:rPr lang="en-US" altLang="zh-CN" sz="1800" dirty="0"/>
              <a:t>by appropriate configuration of different DRBs of different PDU (Protocol Data Unit) sessions)</a:t>
            </a:r>
            <a:endParaRPr lang="en-GB" altLang="en-US" sz="1800" dirty="0"/>
          </a:p>
          <a:p>
            <a:pPr lvl="1" eaLnBrk="1" hangingPunct="1"/>
            <a:r>
              <a:rPr lang="en-US" altLang="zh-CN" sz="1800" dirty="0"/>
              <a:t>For </a:t>
            </a:r>
            <a:r>
              <a:rPr lang="en-US" altLang="zh-CN" sz="1800" dirty="0" smtClean="0"/>
              <a:t>intra-frequency </a:t>
            </a:r>
            <a:r>
              <a:rPr lang="en-US" altLang="zh-CN" sz="1800" dirty="0"/>
              <a:t>cell reselection the UE try to always camp on the best </a:t>
            </a:r>
            <a:r>
              <a:rPr lang="en-US" altLang="zh-CN" sz="1800" dirty="0" smtClean="0"/>
              <a:t>cell</a:t>
            </a:r>
          </a:p>
          <a:p>
            <a:pPr lvl="1" eaLnBrk="1" hangingPunct="1"/>
            <a:r>
              <a:rPr lang="en-US" altLang="zh-CN" sz="1800" dirty="0"/>
              <a:t>For needs of slicing, appropriate configuration of the dedicated priorities provided from the gNB can be used to control the frequency on which the UE camps. (i.e. reuse of same mechanism as in LTE</a:t>
            </a:r>
            <a:r>
              <a:rPr lang="en-US" altLang="zh-CN" sz="1800" dirty="0" smtClean="0"/>
              <a:t>)</a:t>
            </a:r>
          </a:p>
          <a:p>
            <a:pPr lvl="1" eaLnBrk="1" hangingPunct="1"/>
            <a:r>
              <a:rPr lang="en-US" altLang="zh-CN" sz="1800" dirty="0"/>
              <a:t>We will not support additional functionality for RACH resource isolation/differentiated treatment for slicing for </a:t>
            </a:r>
            <a:r>
              <a:rPr lang="en-US" altLang="zh-CN" sz="1800" dirty="0" smtClean="0"/>
              <a:t>Rel-15</a:t>
            </a:r>
          </a:p>
          <a:p>
            <a:pPr lvl="1" eaLnBrk="1" hangingPunct="1"/>
            <a:r>
              <a:rPr lang="en-US" altLang="zh-CN" sz="1800" dirty="0"/>
              <a:t>RAN2 assumption is that MSG5 is the earliest message that can be used to deliver assistance information for AMF selection</a:t>
            </a:r>
            <a:endParaRPr lang="en-GB" altLang="en-US" sz="1800" dirty="0"/>
          </a:p>
          <a:p>
            <a:pPr lvl="1">
              <a:lnSpc>
                <a:spcPct val="70000"/>
              </a:lnSpc>
              <a:buNone/>
            </a:pPr>
            <a:endParaRPr lang="en-US" altLang="en-US" sz="2000" dirty="0" smtClean="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GB" altLang="zh-CN" sz="3200" kern="0" dirty="0">
                <a:solidFill>
                  <a:srgbClr val="FF0000"/>
                </a:solidFill>
                <a:latin typeface="+mj-lt"/>
                <a:ea typeface="+mj-ea"/>
                <a:cs typeface="+mj-cs"/>
              </a:rPr>
              <a:t>5G Network Slicing in </a:t>
            </a:r>
            <a:r>
              <a:rPr lang="en-GB" altLang="zh-CN" sz="3200" kern="0" dirty="0" smtClean="0">
                <a:solidFill>
                  <a:srgbClr val="FF0000"/>
                </a:solidFill>
                <a:latin typeface="+mj-lt"/>
                <a:ea typeface="+mj-ea"/>
                <a:cs typeface="+mj-cs"/>
              </a:rPr>
              <a:t>RAN2</a:t>
            </a:r>
            <a:endParaRPr lang="en-US" altLang="zh-CN" sz="3200" kern="0" dirty="0">
              <a:solidFill>
                <a:srgbClr val="FF0000"/>
              </a:solidFill>
              <a:latin typeface="+mj-lt"/>
              <a:ea typeface="+mj-ea"/>
              <a:cs typeface="+mj-cs"/>
            </a:endParaRPr>
          </a:p>
        </p:txBody>
      </p:sp>
    </p:spTree>
    <p:extLst>
      <p:ext uri="{BB962C8B-B14F-4D97-AF65-F5344CB8AC3E}">
        <p14:creationId xmlns:p14="http://schemas.microsoft.com/office/powerpoint/2010/main" val="1008051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172817"/>
            <a:ext cx="8816454" cy="5159743"/>
          </a:xfrm>
        </p:spPr>
        <p:txBody>
          <a:bodyPr lIns="0" tIns="0" rIns="0" bIns="0"/>
          <a:lstStyle/>
          <a:p>
            <a:pPr marL="457200" indent="-457200" eaLnBrk="1" hangingPunct="1">
              <a:lnSpc>
                <a:spcPct val="70000"/>
              </a:lnSpc>
              <a:buNone/>
            </a:pPr>
            <a:endParaRPr lang="en-US" altLang="en-US" sz="2000" dirty="0" smtClean="0"/>
          </a:p>
          <a:p>
            <a:pPr eaLnBrk="1" hangingPunct="1"/>
            <a:r>
              <a:rPr lang="en-GB" altLang="zh-CN" sz="2000" dirty="0"/>
              <a:t>General Principles and Requirements</a:t>
            </a:r>
            <a:r>
              <a:rPr lang="en-GB" altLang="en-US" sz="2000" dirty="0" smtClean="0"/>
              <a:t> (TS 38.300)</a:t>
            </a:r>
            <a:endParaRPr lang="en-GB" altLang="en-US" sz="2000" dirty="0"/>
          </a:p>
          <a:p>
            <a:pPr lvl="1" eaLnBrk="1" hangingPunct="1"/>
            <a:r>
              <a:rPr lang="en-GB" altLang="zh-CN" sz="1800" dirty="0"/>
              <a:t>RAN awareness of </a:t>
            </a:r>
            <a:r>
              <a:rPr lang="en-GB" altLang="zh-CN" sz="1800" dirty="0" smtClean="0"/>
              <a:t>slices to support </a:t>
            </a:r>
            <a:r>
              <a:rPr lang="en-GB" altLang="zh-CN" sz="1800" dirty="0"/>
              <a:t>a differentiated handling of traffic for different network slices</a:t>
            </a:r>
            <a:endParaRPr lang="en-GB" altLang="zh-CN" sz="1800" dirty="0" smtClean="0"/>
          </a:p>
          <a:p>
            <a:pPr lvl="1" eaLnBrk="1" hangingPunct="1"/>
            <a:r>
              <a:rPr lang="en-GB" altLang="zh-CN" sz="1800" dirty="0"/>
              <a:t>Resource management between </a:t>
            </a:r>
            <a:r>
              <a:rPr lang="en-GB" altLang="zh-CN" sz="1800" dirty="0" smtClean="0"/>
              <a:t>slices </a:t>
            </a:r>
            <a:r>
              <a:rPr lang="en-GB" altLang="zh-CN" sz="1800" dirty="0"/>
              <a:t>as per service level agreements</a:t>
            </a:r>
            <a:endParaRPr lang="en-GB" altLang="zh-CN" sz="1800" dirty="0" smtClean="0"/>
          </a:p>
          <a:p>
            <a:pPr lvl="1" eaLnBrk="1" hangingPunct="1">
              <a:defRPr/>
            </a:pPr>
            <a:r>
              <a:rPr lang="en-GB" altLang="zh-CN" sz="1800" dirty="0"/>
              <a:t>Support of </a:t>
            </a:r>
            <a:r>
              <a:rPr lang="en-GB" altLang="zh-CN" sz="1800" dirty="0" smtClean="0"/>
              <a:t>QoS</a:t>
            </a:r>
            <a:r>
              <a:rPr lang="en-GB" altLang="zh-CN" sz="1800" dirty="0"/>
              <a:t> (Quality of Service) differentiation within a </a:t>
            </a:r>
            <a:r>
              <a:rPr lang="en-GB" altLang="zh-CN" sz="1800" dirty="0" smtClean="0"/>
              <a:t>slice</a:t>
            </a:r>
          </a:p>
          <a:p>
            <a:pPr lvl="1" eaLnBrk="1" hangingPunct="1">
              <a:defRPr/>
            </a:pPr>
            <a:r>
              <a:rPr lang="en-GB" altLang="zh-CN" sz="1800" dirty="0"/>
              <a:t>RAN selection of CN </a:t>
            </a:r>
            <a:r>
              <a:rPr lang="en-GB" altLang="zh-CN" sz="1800" dirty="0" smtClean="0"/>
              <a:t>entity</a:t>
            </a:r>
          </a:p>
          <a:p>
            <a:pPr lvl="1" eaLnBrk="1" hangingPunct="1">
              <a:defRPr/>
            </a:pPr>
            <a:r>
              <a:rPr lang="en-GB" altLang="zh-CN" sz="1800" dirty="0"/>
              <a:t>Resource isolation between </a:t>
            </a:r>
            <a:r>
              <a:rPr lang="en-GB" altLang="zh-CN" sz="1800" dirty="0" smtClean="0"/>
              <a:t>slices </a:t>
            </a:r>
            <a:r>
              <a:rPr lang="en-GB" altLang="zh-CN" sz="1800" dirty="0"/>
              <a:t>by means of RRM </a:t>
            </a:r>
            <a:r>
              <a:rPr lang="en-GB" altLang="zh-CN" sz="1800" dirty="0" smtClean="0"/>
              <a:t>policies</a:t>
            </a:r>
          </a:p>
          <a:p>
            <a:pPr lvl="1" eaLnBrk="1" hangingPunct="1">
              <a:defRPr/>
            </a:pPr>
            <a:r>
              <a:rPr lang="en-GB" altLang="zh-CN" sz="1800" dirty="0"/>
              <a:t>Slice </a:t>
            </a:r>
            <a:r>
              <a:rPr lang="en-GB" altLang="zh-CN" sz="1800" dirty="0" smtClean="0"/>
              <a:t>Availability as some </a:t>
            </a:r>
            <a:r>
              <a:rPr lang="en-GB" altLang="zh-CN" sz="1800" dirty="0"/>
              <a:t>slices may be available only in part of the </a:t>
            </a:r>
            <a:r>
              <a:rPr lang="en-GB" altLang="zh-CN" sz="1800" dirty="0" smtClean="0"/>
              <a:t>network</a:t>
            </a:r>
          </a:p>
          <a:p>
            <a:pPr lvl="1" eaLnBrk="1" hangingPunct="1">
              <a:defRPr/>
            </a:pPr>
            <a:r>
              <a:rPr lang="en-GB" altLang="zh-CN" sz="1800" dirty="0"/>
              <a:t>Support for UE associating with multiple network slices </a:t>
            </a:r>
            <a:r>
              <a:rPr lang="en-GB" altLang="zh-CN" sz="1800" dirty="0" smtClean="0"/>
              <a:t>simultaneously</a:t>
            </a:r>
          </a:p>
          <a:p>
            <a:pPr lvl="1" eaLnBrk="1" hangingPunct="1">
              <a:defRPr/>
            </a:pPr>
            <a:r>
              <a:rPr lang="en-GB" altLang="zh-CN" sz="1800" dirty="0" smtClean="0"/>
              <a:t>PDU session granularity </a:t>
            </a:r>
            <a:r>
              <a:rPr lang="en-GB" altLang="zh-CN" sz="1800" dirty="0"/>
              <a:t>of slice awareness</a:t>
            </a:r>
          </a:p>
          <a:p>
            <a:pPr lvl="1" eaLnBrk="1" hangingPunct="1">
              <a:defRPr/>
            </a:pPr>
            <a:r>
              <a:rPr lang="en-GB" altLang="zh-CN" sz="1800" dirty="0"/>
              <a:t>Validation of the UE rights to access a network slice</a:t>
            </a:r>
            <a:r>
              <a:rPr lang="en-GB" altLang="zh-CN" sz="1800" dirty="0" smtClean="0"/>
              <a:t> </a:t>
            </a:r>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GB" altLang="zh-CN" sz="3200" kern="0" dirty="0">
                <a:solidFill>
                  <a:srgbClr val="FF0000"/>
                </a:solidFill>
                <a:latin typeface="+mj-lt"/>
                <a:ea typeface="+mj-ea"/>
                <a:cs typeface="+mj-cs"/>
              </a:rPr>
              <a:t>5G Network Slicing in </a:t>
            </a:r>
            <a:r>
              <a:rPr lang="en-GB" altLang="zh-CN" sz="3200" kern="0" dirty="0" smtClean="0">
                <a:solidFill>
                  <a:srgbClr val="FF0000"/>
                </a:solidFill>
                <a:latin typeface="+mj-lt"/>
                <a:ea typeface="+mj-ea"/>
                <a:cs typeface="+mj-cs"/>
              </a:rPr>
              <a:t>RAN3 </a:t>
            </a:r>
            <a:endParaRPr lang="en-US" altLang="zh-CN" sz="3200" kern="0" dirty="0">
              <a:solidFill>
                <a:srgbClr val="FF0000"/>
              </a:solidFill>
              <a:latin typeface="+mj-lt"/>
              <a:ea typeface="+mj-ea"/>
              <a:cs typeface="+mj-cs"/>
            </a:endParaRPr>
          </a:p>
        </p:txBody>
      </p:sp>
    </p:spTree>
    <p:extLst>
      <p:ext uri="{BB962C8B-B14F-4D97-AF65-F5344CB8AC3E}">
        <p14:creationId xmlns:p14="http://schemas.microsoft.com/office/powerpoint/2010/main" val="3186068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485775" y="287155"/>
            <a:ext cx="6827838" cy="1143000"/>
          </a:xfrm>
        </p:spPr>
        <p:txBody>
          <a:bodyPr/>
          <a:lstStyle/>
          <a:p>
            <a:r>
              <a:rPr lang="en-US" altLang="en-US" dirty="0" smtClean="0"/>
              <a:t>3GPP 5G Timeline</a:t>
            </a:r>
          </a:p>
        </p:txBody>
      </p:sp>
      <p:sp>
        <p:nvSpPr>
          <p:cNvPr id="3" name="Content Placeholder 2"/>
          <p:cNvSpPr>
            <a:spLocks noGrp="1"/>
          </p:cNvSpPr>
          <p:nvPr>
            <p:ph idx="1"/>
          </p:nvPr>
        </p:nvSpPr>
        <p:spPr/>
        <p:txBody>
          <a:bodyPr>
            <a:normAutofit/>
          </a:bodyPr>
          <a:lstStyle/>
          <a:p>
            <a:pPr>
              <a:defRPr/>
            </a:pPr>
            <a:r>
              <a:rPr lang="en-US" sz="2000" b="1" dirty="0" smtClean="0"/>
              <a:t>5G release timeline</a:t>
            </a:r>
            <a:endParaRPr lang="en-GB" sz="2000" b="1" dirty="0" smtClean="0"/>
          </a:p>
          <a:p>
            <a:pPr>
              <a:defRPr/>
            </a:pPr>
            <a:endParaRPr lang="en-GB" sz="3000" dirty="0"/>
          </a:p>
          <a:p>
            <a:pPr>
              <a:defRPr/>
            </a:pPr>
            <a:endParaRPr lang="en-GB" sz="3000" dirty="0" smtClean="0"/>
          </a:p>
          <a:p>
            <a:pPr>
              <a:defRPr/>
            </a:pPr>
            <a:endParaRPr lang="en-GB" sz="3000" dirty="0" smtClean="0"/>
          </a:p>
          <a:p>
            <a:pPr>
              <a:defRPr/>
            </a:pPr>
            <a:endParaRPr lang="en-GB" sz="2400" dirty="0" smtClean="0"/>
          </a:p>
          <a:p>
            <a:pPr>
              <a:defRPr/>
            </a:pPr>
            <a:r>
              <a:rPr lang="en-GB" sz="2000" b="1" dirty="0" smtClean="0"/>
              <a:t>Two </a:t>
            </a:r>
            <a:r>
              <a:rPr lang="en-GB" sz="2000" b="1" dirty="0"/>
              <a:t>phases for the normative 5G work</a:t>
            </a:r>
          </a:p>
          <a:p>
            <a:pPr lvl="1">
              <a:defRPr/>
            </a:pPr>
            <a:r>
              <a:rPr lang="en-GB" sz="1800" b="1" dirty="0" smtClean="0"/>
              <a:t>Rel-15</a:t>
            </a:r>
            <a:r>
              <a:rPr lang="en-GB" sz="1800" dirty="0" smtClean="0"/>
              <a:t> </a:t>
            </a:r>
            <a:r>
              <a:rPr lang="en-GB" sz="1800" dirty="0"/>
              <a:t>(</a:t>
            </a:r>
            <a:r>
              <a:rPr lang="en-GB" sz="1800" dirty="0" smtClean="0"/>
              <a:t>a.k.a. </a:t>
            </a:r>
            <a:r>
              <a:rPr lang="en-GB" sz="1800" dirty="0"/>
              <a:t>"5G phase 1</a:t>
            </a:r>
            <a:r>
              <a:rPr lang="en-GB" sz="1800" dirty="0" smtClean="0"/>
              <a:t>")</a:t>
            </a:r>
          </a:p>
          <a:p>
            <a:pPr lvl="2">
              <a:defRPr/>
            </a:pPr>
            <a:r>
              <a:rPr lang="en-GB" sz="1800" dirty="0" smtClean="0"/>
              <a:t>to be completed by June 2018</a:t>
            </a:r>
          </a:p>
          <a:p>
            <a:pPr lvl="2">
              <a:defRPr/>
            </a:pPr>
            <a:r>
              <a:rPr lang="en-US" sz="1800" dirty="0" smtClean="0"/>
              <a:t>aim </a:t>
            </a:r>
            <a:r>
              <a:rPr lang="en-US" sz="1800" dirty="0"/>
              <a:t>at a first phase of expected 5G deployments in 2020</a:t>
            </a:r>
          </a:p>
          <a:p>
            <a:pPr lvl="1">
              <a:defRPr/>
            </a:pPr>
            <a:r>
              <a:rPr lang="en-GB" sz="1800" b="1" dirty="0"/>
              <a:t>Rel-16</a:t>
            </a:r>
            <a:r>
              <a:rPr lang="en-GB" sz="1800" dirty="0"/>
              <a:t> (</a:t>
            </a:r>
            <a:r>
              <a:rPr lang="en-GB" sz="1800" dirty="0" smtClean="0"/>
              <a:t>a.k.a. </a:t>
            </a:r>
            <a:r>
              <a:rPr lang="en-GB" sz="1800" dirty="0"/>
              <a:t>"5G phase 2")</a:t>
            </a:r>
          </a:p>
          <a:p>
            <a:pPr lvl="2">
              <a:defRPr/>
            </a:pPr>
            <a:r>
              <a:rPr lang="en-GB" sz="1800" dirty="0"/>
              <a:t>to be completed by </a:t>
            </a:r>
            <a:r>
              <a:rPr lang="en-GB" sz="1800" dirty="0" smtClean="0"/>
              <a:t>December 2019</a:t>
            </a:r>
          </a:p>
          <a:p>
            <a:pPr lvl="2">
              <a:defRPr/>
            </a:pPr>
            <a:r>
              <a:rPr lang="en-US" sz="1800" dirty="0" smtClean="0"/>
              <a:t>meet </a:t>
            </a:r>
            <a:r>
              <a:rPr lang="en-US" sz="1800" dirty="0"/>
              <a:t>the ITU IMT-2020 </a:t>
            </a:r>
            <a:r>
              <a:rPr lang="en-US" sz="1800" dirty="0" smtClean="0"/>
              <a:t>submission requirements</a:t>
            </a:r>
          </a:p>
          <a:p>
            <a:pPr>
              <a:defRPr/>
            </a:pPr>
            <a:endParaRPr lang="en-US" sz="2600" dirty="0" smtClean="0"/>
          </a:p>
        </p:txBody>
      </p:sp>
      <p:grpSp>
        <p:nvGrpSpPr>
          <p:cNvPr id="2" name="Group 1"/>
          <p:cNvGrpSpPr/>
          <p:nvPr/>
        </p:nvGrpSpPr>
        <p:grpSpPr>
          <a:xfrm>
            <a:off x="1142976" y="1791718"/>
            <a:ext cx="5924551" cy="1487691"/>
            <a:chOff x="1142976" y="1584324"/>
            <a:chExt cx="5924551" cy="1487691"/>
          </a:xfrm>
        </p:grpSpPr>
        <p:pic>
          <p:nvPicPr>
            <p:cNvPr id="7" name="Picture 3"/>
            <p:cNvPicPr>
              <a:picLocks noChangeAspect="1" noChangeArrowheads="1"/>
            </p:cNvPicPr>
            <p:nvPr/>
          </p:nvPicPr>
          <p:blipFill>
            <a:blip r:embed="rId3"/>
            <a:srcRect/>
            <a:stretch>
              <a:fillRect/>
            </a:stretch>
          </p:blipFill>
          <p:spPr bwMode="auto">
            <a:xfrm>
              <a:off x="1142976" y="2341765"/>
              <a:ext cx="5924550" cy="730250"/>
            </a:xfrm>
            <a:prstGeom prst="rect">
              <a:avLst/>
            </a:prstGeom>
            <a:noFill/>
            <a:ln w="9360" cap="flat">
              <a:noFill/>
              <a:round/>
              <a:headEnd/>
              <a:tailEnd/>
            </a:ln>
            <a:effectLst/>
          </p:spPr>
        </p:pic>
        <p:sp>
          <p:nvSpPr>
            <p:cNvPr id="8" name="Rectangle 4"/>
            <p:cNvSpPr>
              <a:spLocks noChangeArrowheads="1"/>
            </p:cNvSpPr>
            <p:nvPr/>
          </p:nvSpPr>
          <p:spPr bwMode="auto">
            <a:xfrm>
              <a:off x="4408003" y="2160791"/>
              <a:ext cx="681037" cy="366713"/>
            </a:xfrm>
            <a:prstGeom prst="rect">
              <a:avLst/>
            </a:prstGeom>
            <a:noFill/>
            <a:ln w="9360" cap="flat">
              <a:noFill/>
              <a:round/>
              <a:headEnd/>
              <a:tailEnd/>
            </a:ln>
            <a:effectLst/>
          </p:spPr>
          <p:txBody>
            <a:bodyPr wrap="none" lIns="90000" tIns="46800" rIns="90000" bIns="46800"/>
            <a:lstStyle/>
            <a:p>
              <a:pPr>
                <a:lnSpc>
                  <a:spcPct val="100000"/>
                </a:lnSpc>
                <a:tabLst>
                  <a:tab pos="457200" algn="l"/>
                </a:tabLst>
              </a:pPr>
              <a:r>
                <a:rPr lang="en-US" sz="1200" b="1" i="1" dirty="0" smtClean="0">
                  <a:solidFill>
                    <a:schemeClr val="tx2"/>
                  </a:solidFill>
                  <a:ea typeface="Noto Sans CJK SC Regular" charset="0"/>
                  <a:cs typeface="Noto Sans CJK SC Regular" charset="0"/>
                </a:rPr>
                <a:t>June 2018</a:t>
              </a:r>
              <a:endParaRPr lang="en-US" sz="1200" b="1" i="1" dirty="0">
                <a:solidFill>
                  <a:schemeClr val="tx2"/>
                </a:solidFill>
                <a:ea typeface="Noto Sans CJK SC Regular" charset="0"/>
                <a:cs typeface="Noto Sans CJK SC Regular" charset="0"/>
              </a:endParaRPr>
            </a:p>
          </p:txBody>
        </p:sp>
        <p:sp>
          <p:nvSpPr>
            <p:cNvPr id="9" name="Rectangle 5"/>
            <p:cNvSpPr>
              <a:spLocks noChangeArrowheads="1"/>
            </p:cNvSpPr>
            <p:nvPr/>
          </p:nvSpPr>
          <p:spPr bwMode="auto">
            <a:xfrm>
              <a:off x="6225181" y="2159521"/>
              <a:ext cx="671513" cy="366713"/>
            </a:xfrm>
            <a:prstGeom prst="rect">
              <a:avLst/>
            </a:prstGeom>
            <a:noFill/>
            <a:ln w="9360" cap="flat">
              <a:noFill/>
              <a:round/>
              <a:headEnd/>
              <a:tailEnd/>
            </a:ln>
            <a:effectLst/>
          </p:spPr>
          <p:txBody>
            <a:bodyPr wrap="none" lIns="90000" tIns="46800" rIns="90000" bIns="46800"/>
            <a:lstStyle/>
            <a:p>
              <a:pPr>
                <a:lnSpc>
                  <a:spcPct val="100000"/>
                </a:lnSpc>
                <a:tabLst>
                  <a:tab pos="457200" algn="l"/>
                </a:tabLst>
              </a:pPr>
              <a:r>
                <a:rPr lang="en-US" sz="1200" b="1" i="1" dirty="0" smtClean="0">
                  <a:solidFill>
                    <a:schemeClr val="tx2"/>
                  </a:solidFill>
                  <a:ea typeface="Noto Sans CJK SC Regular" charset="0"/>
                  <a:cs typeface="Noto Sans CJK SC Regular" charset="0"/>
                </a:rPr>
                <a:t>December 2019</a:t>
              </a:r>
              <a:endParaRPr lang="en-US" sz="1200" b="1" i="1" dirty="0">
                <a:solidFill>
                  <a:schemeClr val="tx2"/>
                </a:solidFill>
                <a:ea typeface="Noto Sans CJK SC Regular" charset="0"/>
                <a:cs typeface="Noto Sans CJK SC Regular" charset="0"/>
              </a:endParaRPr>
            </a:p>
          </p:txBody>
        </p:sp>
        <p:sp>
          <p:nvSpPr>
            <p:cNvPr id="10" name="Rectangle 6"/>
            <p:cNvSpPr>
              <a:spLocks noChangeArrowheads="1"/>
            </p:cNvSpPr>
            <p:nvPr/>
          </p:nvSpPr>
          <p:spPr bwMode="auto">
            <a:xfrm>
              <a:off x="2592775" y="2157616"/>
              <a:ext cx="671513" cy="366713"/>
            </a:xfrm>
            <a:prstGeom prst="rect">
              <a:avLst/>
            </a:prstGeom>
            <a:noFill/>
            <a:ln w="9360" cap="flat">
              <a:noFill/>
              <a:round/>
              <a:headEnd/>
              <a:tailEnd/>
            </a:ln>
            <a:effectLst/>
          </p:spPr>
          <p:txBody>
            <a:bodyPr wrap="none" lIns="90000" tIns="46800" rIns="90000" bIns="46800"/>
            <a:lstStyle/>
            <a:p>
              <a:pPr>
                <a:lnSpc>
                  <a:spcPct val="100000"/>
                </a:lnSpc>
                <a:tabLst>
                  <a:tab pos="457200" algn="l"/>
                </a:tabLst>
              </a:pPr>
              <a:r>
                <a:rPr lang="en-US" sz="1200" b="1" i="1" dirty="0" smtClean="0">
                  <a:solidFill>
                    <a:schemeClr val="tx2"/>
                  </a:solidFill>
                  <a:ea typeface="Noto Sans CJK SC Regular" charset="0"/>
                  <a:cs typeface="Noto Sans CJK SC Regular" charset="0"/>
                </a:rPr>
                <a:t>March 2017</a:t>
              </a:r>
              <a:endParaRPr lang="en-US" sz="1200" b="1" i="1" dirty="0">
                <a:solidFill>
                  <a:schemeClr val="tx2"/>
                </a:solidFill>
                <a:ea typeface="Noto Sans CJK SC Regular" charset="0"/>
                <a:cs typeface="Noto Sans CJK SC Regular" charset="0"/>
              </a:endParaRPr>
            </a:p>
          </p:txBody>
        </p:sp>
        <p:sp>
          <p:nvSpPr>
            <p:cNvPr id="11" name="Right Arrow 10"/>
            <p:cNvSpPr/>
            <p:nvPr/>
          </p:nvSpPr>
          <p:spPr>
            <a:xfrm rot="5400000">
              <a:off x="4510589" y="1585888"/>
              <a:ext cx="615769" cy="635824"/>
            </a:xfrm>
            <a:prstGeom prst="rightArrow">
              <a:avLst/>
            </a:prstGeom>
            <a:solidFill>
              <a:srgbClr val="72AF2F"/>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rot="5400000">
              <a:off x="6441730" y="1574297"/>
              <a:ext cx="615769" cy="635824"/>
            </a:xfrm>
            <a:prstGeom prst="rightArrow">
              <a:avLst/>
            </a:prstGeom>
            <a:solidFill>
              <a:srgbClr val="72AF2F"/>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172817"/>
            <a:ext cx="8816454" cy="5159743"/>
          </a:xfrm>
        </p:spPr>
        <p:txBody>
          <a:bodyPr lIns="0" tIns="0" rIns="0" bIns="0"/>
          <a:lstStyle/>
          <a:p>
            <a:pPr marL="457200" indent="-457200" eaLnBrk="1" hangingPunct="1">
              <a:lnSpc>
                <a:spcPct val="70000"/>
              </a:lnSpc>
              <a:buNone/>
            </a:pPr>
            <a:endParaRPr lang="en-US" altLang="en-US" sz="2000" dirty="0" smtClean="0"/>
          </a:p>
          <a:p>
            <a:pPr eaLnBrk="1" hangingPunct="1"/>
            <a:r>
              <a:rPr lang="en-GB" altLang="en-US" sz="2000" dirty="0" smtClean="0"/>
              <a:t>Slice-aware Signalling aspects (TS 38.413 and TS 38.423)</a:t>
            </a:r>
            <a:endParaRPr lang="en-GB" altLang="en-US" sz="2000" dirty="0"/>
          </a:p>
          <a:p>
            <a:pPr lvl="1" eaLnBrk="1" hangingPunct="1"/>
            <a:r>
              <a:rPr lang="en-GB" altLang="zh-CN" sz="1800" dirty="0" smtClean="0"/>
              <a:t>CN </a:t>
            </a:r>
            <a:r>
              <a:rPr lang="en-GB" altLang="zh-CN" sz="1800" dirty="0"/>
              <a:t>Instance and NW Slice </a:t>
            </a:r>
            <a:r>
              <a:rPr lang="en-GB" altLang="zh-CN" sz="1800" dirty="0" smtClean="0"/>
              <a:t>Selection</a:t>
            </a:r>
          </a:p>
          <a:p>
            <a:pPr marL="1200150" lvl="2" indent="-285750">
              <a:buClr>
                <a:srgbClr val="C00000"/>
              </a:buClr>
              <a:buFont typeface="Wingdings" panose="05000000000000000000" pitchFamily="2" charset="2"/>
              <a:buChar char="§"/>
              <a:defRPr/>
            </a:pPr>
            <a:r>
              <a:rPr lang="en-GB" altLang="zh-CN" sz="1800" dirty="0">
                <a:ea typeface="+mn-ea"/>
                <a:cs typeface="Arial" panose="020B0604020202020204" pitchFamily="34" charset="0"/>
              </a:rPr>
              <a:t>NG-RAN selects AMF based on a Temp ID or assistance information provided by the UE over </a:t>
            </a:r>
            <a:r>
              <a:rPr lang="en-GB" altLang="zh-CN" sz="1800" dirty="0" smtClean="0">
                <a:ea typeface="+mn-ea"/>
                <a:cs typeface="Arial" panose="020B0604020202020204" pitchFamily="34" charset="0"/>
              </a:rPr>
              <a:t>RRC</a:t>
            </a:r>
            <a:endParaRPr lang="en-GB" altLang="en-US" sz="1800" dirty="0">
              <a:ea typeface="+mn-ea"/>
              <a:cs typeface="Arial" panose="020B0604020202020204" pitchFamily="34" charset="0"/>
            </a:endParaRPr>
          </a:p>
          <a:p>
            <a:pPr lvl="1" eaLnBrk="1" hangingPunct="1"/>
            <a:r>
              <a:rPr lang="en-GB" altLang="zh-CN" sz="1800" dirty="0"/>
              <a:t>PDU Session </a:t>
            </a:r>
            <a:r>
              <a:rPr lang="en-GB" altLang="zh-CN" sz="1800" dirty="0" smtClean="0"/>
              <a:t>Handling/UE </a:t>
            </a:r>
            <a:r>
              <a:rPr lang="en-GB" altLang="zh-CN" sz="1800" dirty="0"/>
              <a:t>Context </a:t>
            </a:r>
            <a:r>
              <a:rPr lang="en-GB" altLang="zh-CN" sz="1800" dirty="0" smtClean="0"/>
              <a:t>Handling</a:t>
            </a:r>
          </a:p>
          <a:p>
            <a:pPr marL="1200150" lvl="2" indent="-285750">
              <a:buClr>
                <a:srgbClr val="C00000"/>
              </a:buClr>
              <a:buFont typeface="Wingdings" panose="05000000000000000000" pitchFamily="2" charset="2"/>
              <a:buChar char="§"/>
              <a:defRPr/>
            </a:pPr>
            <a:r>
              <a:rPr lang="en-GB" altLang="zh-CN" sz="1800" dirty="0">
                <a:ea typeface="+mn-ea"/>
                <a:cs typeface="Arial" panose="020B0604020202020204" pitchFamily="34" charset="0"/>
              </a:rPr>
              <a:t>S-NSSAI information is added per PDU session, so NG-RAN is enabled to apply policies at PDU session level according to the SLA (Service Level Agreement) represented by the network slice, while still being able to apply (for example) differentiated QoS within the </a:t>
            </a:r>
            <a:r>
              <a:rPr lang="en-GB" altLang="zh-CN" sz="1800" dirty="0" smtClean="0">
                <a:ea typeface="+mn-ea"/>
                <a:cs typeface="Arial" panose="020B0604020202020204" pitchFamily="34" charset="0"/>
              </a:rPr>
              <a:t>slice</a:t>
            </a:r>
          </a:p>
          <a:p>
            <a:pPr lvl="1" eaLnBrk="1" hangingPunct="1">
              <a:defRPr/>
            </a:pPr>
            <a:r>
              <a:rPr lang="en-GB" altLang="zh-CN" sz="1800" dirty="0"/>
              <a:t>Mobility</a:t>
            </a:r>
          </a:p>
          <a:p>
            <a:pPr marL="1200150" lvl="2" indent="-285750">
              <a:buClr>
                <a:srgbClr val="C00000"/>
              </a:buClr>
              <a:buFont typeface="Wingdings" panose="05000000000000000000" pitchFamily="2" charset="2"/>
              <a:buChar char="§"/>
              <a:defRPr/>
            </a:pPr>
            <a:r>
              <a:rPr lang="en-GB" altLang="zh-CN" sz="1800" dirty="0"/>
              <a:t>S-NSSAI is introduced as part of the PDU session information that is transferred during mobility signalling. This enables slice-aware admission and congestion </a:t>
            </a:r>
            <a:r>
              <a:rPr lang="en-GB" altLang="zh-CN" sz="1800" dirty="0" smtClean="0"/>
              <a:t>control</a:t>
            </a:r>
          </a:p>
          <a:p>
            <a:pPr lvl="1" eaLnBrk="1" hangingPunct="1">
              <a:defRPr/>
            </a:pPr>
            <a:r>
              <a:rPr lang="en-GB" altLang="zh-CN" sz="1800" dirty="0" smtClean="0"/>
              <a:t>Dual connectivity </a:t>
            </a:r>
          </a:p>
          <a:p>
            <a:pPr marL="1200150" lvl="2" indent="-285750">
              <a:buClr>
                <a:srgbClr val="C00000"/>
              </a:buClr>
              <a:buFont typeface="Wingdings" panose="05000000000000000000" pitchFamily="2" charset="2"/>
              <a:buChar char="§"/>
              <a:defRPr/>
            </a:pPr>
            <a:r>
              <a:rPr lang="en-GB" altLang="en-US" sz="1800" dirty="0" smtClean="0">
                <a:ea typeface="+mn-ea"/>
                <a:cs typeface="Arial" panose="020B0604020202020204" pitchFamily="34" charset="0"/>
              </a:rPr>
              <a:t>S-NSSAI is transferred per associated PDU session during SN addition procedure</a:t>
            </a:r>
          </a:p>
          <a:p>
            <a:pPr lvl="1">
              <a:lnSpc>
                <a:spcPct val="70000"/>
              </a:lnSpc>
              <a:buNone/>
            </a:pPr>
            <a:endParaRPr lang="en-US" altLang="en-US" sz="2000" dirty="0" smtClean="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GB" altLang="zh-CN" sz="3200" kern="0" dirty="0">
                <a:solidFill>
                  <a:srgbClr val="FF0000"/>
                </a:solidFill>
                <a:latin typeface="+mj-lt"/>
                <a:ea typeface="+mj-ea"/>
                <a:cs typeface="+mj-cs"/>
              </a:rPr>
              <a:t>5G Network Slicing in </a:t>
            </a:r>
            <a:r>
              <a:rPr lang="en-GB" altLang="zh-CN" sz="3200" kern="0" dirty="0" smtClean="0">
                <a:solidFill>
                  <a:srgbClr val="FF0000"/>
                </a:solidFill>
                <a:latin typeface="+mj-lt"/>
                <a:ea typeface="+mj-ea"/>
                <a:cs typeface="+mj-cs"/>
              </a:rPr>
              <a:t>RAN3 </a:t>
            </a:r>
            <a:endParaRPr lang="en-US" altLang="zh-CN" sz="3200" kern="0" dirty="0">
              <a:solidFill>
                <a:srgbClr val="FF0000"/>
              </a:solidFill>
              <a:latin typeface="+mj-lt"/>
              <a:ea typeface="+mj-ea"/>
              <a:cs typeface="+mj-cs"/>
            </a:endParaRPr>
          </a:p>
        </p:txBody>
      </p:sp>
    </p:spTree>
    <p:extLst>
      <p:ext uri="{BB962C8B-B14F-4D97-AF65-F5344CB8AC3E}">
        <p14:creationId xmlns:p14="http://schemas.microsoft.com/office/powerpoint/2010/main" val="28721784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147320"/>
            <a:ext cx="7246938" cy="1143000"/>
          </a:xfrm>
        </p:spPr>
        <p:txBody>
          <a:bodyPr/>
          <a:lstStyle/>
          <a:p>
            <a:r>
              <a:rPr lang="en-GB" dirty="0" smtClean="0"/>
              <a:t>NGMN slicing concepts </a:t>
            </a:r>
            <a:r>
              <a:rPr lang="en-GB" dirty="0"/>
              <a:t>are </a:t>
            </a:r>
            <a:r>
              <a:rPr lang="en-GB" dirty="0" smtClean="0"/>
              <a:t>reflected </a:t>
            </a:r>
            <a:br>
              <a:rPr lang="en-GB" dirty="0" smtClean="0"/>
            </a:br>
            <a:r>
              <a:rPr lang="en-GB" dirty="0" smtClean="0"/>
              <a:t>in 3GPP / SA5</a:t>
            </a:r>
            <a:endParaRPr lang="en-GB" altLang="en-US" dirty="0" smtClean="0"/>
          </a:p>
        </p:txBody>
      </p:sp>
      <p:sp>
        <p:nvSpPr>
          <p:cNvPr id="73731" name="Content Placeholder 2"/>
          <p:cNvSpPr>
            <a:spLocks noGrp="1"/>
          </p:cNvSpPr>
          <p:nvPr>
            <p:ph idx="1"/>
          </p:nvPr>
        </p:nvSpPr>
        <p:spPr>
          <a:xfrm>
            <a:off x="287337" y="1320800"/>
            <a:ext cx="8498444" cy="4810106"/>
          </a:xfrm>
        </p:spPr>
        <p:txBody>
          <a:bodyPr/>
          <a:lstStyle/>
          <a:p>
            <a:r>
              <a:rPr lang="en-GB" altLang="en-US" sz="2000" dirty="0" smtClean="0"/>
              <a:t>The network </a:t>
            </a:r>
            <a:r>
              <a:rPr lang="en-GB" altLang="en-US" sz="2000" dirty="0"/>
              <a:t>slicing conceptual </a:t>
            </a:r>
            <a:r>
              <a:rPr lang="en-GB" altLang="en-US" sz="2000" dirty="0" smtClean="0"/>
              <a:t>outline from </a:t>
            </a:r>
            <a:r>
              <a:rPr lang="en-GB" altLang="en-US" sz="2000" dirty="0"/>
              <a:t>NGMN </a:t>
            </a:r>
            <a:r>
              <a:rPr lang="en-GB" altLang="en-US" sz="2000" dirty="0" smtClean="0"/>
              <a:t>(see </a:t>
            </a:r>
            <a:r>
              <a:rPr lang="en-GB" altLang="en-US" sz="2000" b="1" dirty="0" smtClean="0"/>
              <a:t>NGMN </a:t>
            </a:r>
            <a:r>
              <a:rPr lang="en-GB" altLang="en-US" sz="2000" b="1" dirty="0"/>
              <a:t>Description of Network Slicing Concept v1.0.8, September </a:t>
            </a:r>
            <a:r>
              <a:rPr lang="en-GB" altLang="en-US" sz="2000" b="1" dirty="0" smtClean="0"/>
              <a:t>2016</a:t>
            </a:r>
            <a:r>
              <a:rPr lang="en-GB" altLang="en-US" sz="2000" dirty="0" smtClean="0"/>
              <a:t>) </a:t>
            </a:r>
            <a:r>
              <a:rPr lang="en-GB" altLang="en-US" sz="2000" dirty="0"/>
              <a:t>has </a:t>
            </a:r>
            <a:r>
              <a:rPr lang="en-GB" altLang="en-US" sz="2000" dirty="0" smtClean="0"/>
              <a:t>been reflected in 3GPP</a:t>
            </a:r>
            <a:endParaRPr lang="en-GB" altLang="en-US" sz="1600" b="1" dirty="0"/>
          </a:p>
          <a:p>
            <a:pPr lvl="1"/>
            <a:endParaRPr lang="en-GB" altLang="en-US" sz="1600" dirty="0" smtClean="0"/>
          </a:p>
          <a:p>
            <a:endParaRPr lang="en-GB" altLang="en-US" sz="2000" dirty="0" smtClean="0"/>
          </a:p>
        </p:txBody>
      </p:sp>
      <p:pic>
        <p:nvPicPr>
          <p:cNvPr id="2" name="Picture 1"/>
          <p:cNvPicPr>
            <a:picLocks noChangeAspect="1"/>
          </p:cNvPicPr>
          <p:nvPr/>
        </p:nvPicPr>
        <p:blipFill>
          <a:blip r:embed="rId3"/>
          <a:stretch>
            <a:fillRect/>
          </a:stretch>
        </p:blipFill>
        <p:spPr>
          <a:xfrm>
            <a:off x="2854678" y="2318157"/>
            <a:ext cx="6194634" cy="3958442"/>
          </a:xfrm>
          <a:prstGeom prst="rect">
            <a:avLst/>
          </a:prstGeom>
        </p:spPr>
      </p:pic>
      <p:sp>
        <p:nvSpPr>
          <p:cNvPr id="3" name="TextBox 2"/>
          <p:cNvSpPr txBox="1"/>
          <p:nvPr/>
        </p:nvSpPr>
        <p:spPr>
          <a:xfrm>
            <a:off x="643620" y="2576555"/>
            <a:ext cx="2017335" cy="2708434"/>
          </a:xfrm>
          <a:prstGeom prst="rect">
            <a:avLst/>
          </a:prstGeom>
          <a:noFill/>
        </p:spPr>
        <p:txBody>
          <a:bodyPr wrap="square" rtlCol="0">
            <a:spAutoFit/>
          </a:bodyPr>
          <a:lstStyle/>
          <a:p>
            <a:r>
              <a:rPr lang="en-GB" sz="1800" b="1" dirty="0" smtClean="0">
                <a:latin typeface="+mn-lt"/>
              </a:rPr>
              <a:t>The </a:t>
            </a:r>
            <a:r>
              <a:rPr lang="en-GB" sz="1800" b="1" dirty="0">
                <a:latin typeface="+mn-lt"/>
              </a:rPr>
              <a:t>network slicing concept consists of 3 </a:t>
            </a:r>
            <a:r>
              <a:rPr lang="en-GB" sz="1800" b="1" dirty="0" smtClean="0">
                <a:latin typeface="+mn-lt"/>
              </a:rPr>
              <a:t>layers (TR 28.801):</a:t>
            </a:r>
          </a:p>
          <a:p>
            <a:r>
              <a:rPr lang="en-GB" sz="1800" b="1" dirty="0" smtClean="0">
                <a:latin typeface="+mn-lt"/>
              </a:rPr>
              <a:t> </a:t>
            </a:r>
          </a:p>
          <a:p>
            <a:pPr marL="342900" indent="-342900">
              <a:buFont typeface="+mj-lt"/>
              <a:buAutoNum type="arabicParenR"/>
            </a:pPr>
            <a:r>
              <a:rPr lang="en-GB" sz="1600" dirty="0" smtClean="0">
                <a:latin typeface="+mn-lt"/>
              </a:rPr>
              <a:t>Service </a:t>
            </a:r>
            <a:r>
              <a:rPr lang="en-GB" sz="1600" dirty="0">
                <a:latin typeface="+mn-lt"/>
              </a:rPr>
              <a:t>Instance </a:t>
            </a:r>
            <a:r>
              <a:rPr lang="en-GB" sz="1600" dirty="0" smtClean="0">
                <a:latin typeface="+mn-lt"/>
              </a:rPr>
              <a:t>Layer</a:t>
            </a:r>
          </a:p>
          <a:p>
            <a:pPr marL="342900" indent="-342900">
              <a:buFont typeface="+mj-lt"/>
              <a:buAutoNum type="arabicParenR"/>
            </a:pPr>
            <a:r>
              <a:rPr lang="en-GB" sz="1600" dirty="0" smtClean="0">
                <a:latin typeface="+mn-lt"/>
              </a:rPr>
              <a:t>Network </a:t>
            </a:r>
            <a:r>
              <a:rPr lang="en-GB" sz="1600" dirty="0">
                <a:latin typeface="+mn-lt"/>
              </a:rPr>
              <a:t>Slice </a:t>
            </a:r>
            <a:r>
              <a:rPr lang="en-GB" sz="1600" dirty="0" smtClean="0">
                <a:latin typeface="+mn-lt"/>
              </a:rPr>
              <a:t>Instance Layer</a:t>
            </a:r>
          </a:p>
          <a:p>
            <a:pPr marL="342900" indent="-342900">
              <a:buFont typeface="+mj-lt"/>
              <a:buAutoNum type="arabicParenR"/>
            </a:pPr>
            <a:r>
              <a:rPr lang="en-GB" sz="1600" dirty="0" smtClean="0">
                <a:latin typeface="+mn-lt"/>
              </a:rPr>
              <a:t>Resource layer</a:t>
            </a:r>
            <a:endParaRPr lang="en-GB" sz="1600" dirty="0">
              <a:latin typeface="+mn-lt"/>
            </a:endParaRPr>
          </a:p>
        </p:txBody>
      </p:sp>
      <p:sp>
        <p:nvSpPr>
          <p:cNvPr id="4" name="Left Brace 3"/>
          <p:cNvSpPr/>
          <p:nvPr/>
        </p:nvSpPr>
        <p:spPr bwMode="auto">
          <a:xfrm>
            <a:off x="2540000" y="2783840"/>
            <a:ext cx="518160" cy="2712720"/>
          </a:xfrm>
          <a:prstGeom prst="leftBrace">
            <a:avLst>
              <a:gd name="adj1" fmla="val 8333"/>
              <a:gd name="adj2" fmla="val 49251"/>
            </a:avLst>
          </a:prstGeom>
          <a:noFill/>
          <a:ln w="285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3897217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147320"/>
            <a:ext cx="7246938" cy="1143000"/>
          </a:xfrm>
        </p:spPr>
        <p:txBody>
          <a:bodyPr/>
          <a:lstStyle/>
          <a:p>
            <a:r>
              <a:rPr lang="en-GB" dirty="0" smtClean="0"/>
              <a:t>NGMN slicing architecture is </a:t>
            </a:r>
            <a:br>
              <a:rPr lang="en-GB" dirty="0" smtClean="0"/>
            </a:br>
            <a:r>
              <a:rPr lang="en-GB" dirty="0" smtClean="0"/>
              <a:t>considered in </a:t>
            </a:r>
            <a:r>
              <a:rPr lang="en-GB" dirty="0"/>
              <a:t>3GPP</a:t>
            </a:r>
            <a:endParaRPr lang="en-GB" altLang="en-US" dirty="0" smtClean="0"/>
          </a:p>
        </p:txBody>
      </p:sp>
      <p:sp>
        <p:nvSpPr>
          <p:cNvPr id="73731" name="Content Placeholder 2"/>
          <p:cNvSpPr>
            <a:spLocks noGrp="1"/>
          </p:cNvSpPr>
          <p:nvPr>
            <p:ph idx="1"/>
          </p:nvPr>
        </p:nvSpPr>
        <p:spPr>
          <a:xfrm>
            <a:off x="287337" y="1320800"/>
            <a:ext cx="8498444" cy="4810106"/>
          </a:xfrm>
        </p:spPr>
        <p:txBody>
          <a:bodyPr/>
          <a:lstStyle/>
          <a:p>
            <a:r>
              <a:rPr lang="en-GB" altLang="en-US" sz="2000" dirty="0" smtClean="0"/>
              <a:t>The NGMN network slicing architecture (see </a:t>
            </a:r>
            <a:r>
              <a:rPr lang="en-GB" altLang="en-US" sz="2000" b="1" dirty="0"/>
              <a:t>NGMN 5G End-to-End Architecture Framework v0.8.1, September 2017</a:t>
            </a:r>
            <a:r>
              <a:rPr lang="en-GB" altLang="en-US" sz="2000" dirty="0" smtClean="0"/>
              <a:t>) is considered in 3GPP ongoing work, such as </a:t>
            </a:r>
          </a:p>
          <a:p>
            <a:pPr lvl="1"/>
            <a:r>
              <a:rPr lang="en-GB" altLang="en-US" sz="1800" dirty="0" smtClean="0"/>
              <a:t>The </a:t>
            </a:r>
            <a:r>
              <a:rPr lang="en-GB" altLang="en-US" sz="1800" dirty="0"/>
              <a:t>scope of a network slice is end to end. </a:t>
            </a:r>
            <a:endParaRPr lang="en-GB" altLang="en-US" sz="1800" dirty="0" smtClean="0"/>
          </a:p>
          <a:p>
            <a:pPr lvl="1"/>
            <a:r>
              <a:rPr lang="en-GB" altLang="en-US" sz="1800" dirty="0" smtClean="0"/>
              <a:t>The </a:t>
            </a:r>
            <a:r>
              <a:rPr lang="en-GB" altLang="en-US" sz="1800" dirty="0"/>
              <a:t>5G network shall be capable of slicing by service categories that consist of enhanced Mobile Broadband (</a:t>
            </a:r>
            <a:r>
              <a:rPr lang="en-GB" altLang="en-US" sz="1800" dirty="0" smtClean="0"/>
              <a:t>eMBB), </a:t>
            </a:r>
            <a:r>
              <a:rPr lang="en-GB" altLang="en-US" sz="1800" dirty="0"/>
              <a:t>massive Internet of Things (mIoT), Ultra-Reliable Low-Latency Communication (URLLC), and other new arising </a:t>
            </a:r>
            <a:r>
              <a:rPr lang="en-GB" altLang="en-US" sz="1800" dirty="0" smtClean="0"/>
              <a:t>categories</a:t>
            </a:r>
          </a:p>
          <a:p>
            <a:pPr lvl="1"/>
            <a:r>
              <a:rPr lang="en-GB" sz="1800" dirty="0" smtClean="0"/>
              <a:t>The </a:t>
            </a:r>
            <a:r>
              <a:rPr lang="en-GB" sz="1800" dirty="0"/>
              <a:t>5G system shall allow a common core network associated with one or more access networks to be part of a network slice (e.g. fixed and mobile access within the same network </a:t>
            </a:r>
            <a:r>
              <a:rPr lang="en-GB" sz="1800" dirty="0" smtClean="0"/>
              <a:t>slice)</a:t>
            </a:r>
          </a:p>
          <a:p>
            <a:pPr lvl="1"/>
            <a:r>
              <a:rPr lang="en-GB" sz="1800" dirty="0" smtClean="0"/>
              <a:t>Network </a:t>
            </a:r>
            <a:r>
              <a:rPr lang="en-GB" sz="1800" dirty="0"/>
              <a:t>Slicing – single administrative </a:t>
            </a:r>
            <a:r>
              <a:rPr lang="en-GB" sz="1800" dirty="0" smtClean="0"/>
              <a:t>domain</a:t>
            </a:r>
          </a:p>
          <a:p>
            <a:pPr lvl="1"/>
            <a:r>
              <a:rPr lang="en-GB" sz="1800" dirty="0" smtClean="0"/>
              <a:t>Network </a:t>
            </a:r>
            <a:r>
              <a:rPr lang="en-GB" sz="1800" dirty="0"/>
              <a:t>Slicing – multiple administrative domains</a:t>
            </a:r>
            <a:r>
              <a:rPr lang="en-GB" sz="1800" dirty="0" smtClean="0"/>
              <a:t> </a:t>
            </a:r>
            <a:endParaRPr lang="en-GB" sz="1800" dirty="0"/>
          </a:p>
          <a:p>
            <a:endParaRPr lang="en-GB" altLang="en-US" sz="2000" dirty="0" smtClean="0"/>
          </a:p>
        </p:txBody>
      </p:sp>
    </p:spTree>
    <p:extLst>
      <p:ext uri="{BB962C8B-B14F-4D97-AF65-F5344CB8AC3E}">
        <p14:creationId xmlns:p14="http://schemas.microsoft.com/office/powerpoint/2010/main" val="1876629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228600"/>
            <a:ext cx="7246938" cy="1143000"/>
          </a:xfrm>
        </p:spPr>
        <p:txBody>
          <a:bodyPr/>
          <a:lstStyle/>
          <a:p>
            <a:r>
              <a:rPr lang="en-GB" dirty="0" smtClean="0"/>
              <a:t>NGMN slicing definitions and scenarios</a:t>
            </a:r>
            <a:br>
              <a:rPr lang="en-GB" dirty="0" smtClean="0"/>
            </a:br>
            <a:r>
              <a:rPr lang="en-GB" dirty="0" smtClean="0"/>
              <a:t>are considered in </a:t>
            </a:r>
            <a:r>
              <a:rPr lang="en-GB" dirty="0"/>
              <a:t>3GPP</a:t>
            </a:r>
            <a:endParaRPr lang="en-GB" altLang="en-US" dirty="0" smtClean="0"/>
          </a:p>
        </p:txBody>
      </p:sp>
      <p:sp>
        <p:nvSpPr>
          <p:cNvPr id="73731" name="Content Placeholder 2"/>
          <p:cNvSpPr>
            <a:spLocks noGrp="1"/>
          </p:cNvSpPr>
          <p:nvPr>
            <p:ph idx="1"/>
          </p:nvPr>
        </p:nvSpPr>
        <p:spPr>
          <a:xfrm>
            <a:off x="287337" y="1371600"/>
            <a:ext cx="8498444" cy="4810106"/>
          </a:xfrm>
        </p:spPr>
        <p:txBody>
          <a:bodyPr/>
          <a:lstStyle/>
          <a:p>
            <a:r>
              <a:rPr lang="en-GB" altLang="en-US" sz="2000" dirty="0"/>
              <a:t>NGMN </a:t>
            </a:r>
            <a:r>
              <a:rPr lang="en-GB" altLang="en-US" sz="2000" dirty="0" smtClean="0"/>
              <a:t>network slicing </a:t>
            </a:r>
            <a:r>
              <a:rPr lang="en-GB" altLang="en-US" sz="2000" dirty="0"/>
              <a:t>definitions (see </a:t>
            </a:r>
            <a:r>
              <a:rPr lang="en-GB" altLang="en-US" sz="2000" b="1" dirty="0" smtClean="0"/>
              <a:t>NGMN </a:t>
            </a:r>
            <a:r>
              <a:rPr lang="en-GB" altLang="en-US" sz="2000" b="1" dirty="0"/>
              <a:t>Description of Network Slicing Concept v1.0.8, September 2016</a:t>
            </a:r>
            <a:r>
              <a:rPr lang="en-GB" altLang="en-US" sz="2000" dirty="0"/>
              <a:t>) are considered as input for the </a:t>
            </a:r>
            <a:r>
              <a:rPr lang="en-GB" altLang="en-US" sz="2000" dirty="0" smtClean="0"/>
              <a:t>network slicing definitions of 3GPP specification</a:t>
            </a:r>
          </a:p>
          <a:p>
            <a:endParaRPr lang="en-US" altLang="en-US" sz="2000" dirty="0"/>
          </a:p>
          <a:p>
            <a:r>
              <a:rPr lang="en-GB" altLang="en-US" sz="2000" dirty="0"/>
              <a:t>Scenarios with multiple service </a:t>
            </a:r>
            <a:r>
              <a:rPr lang="en-GB" altLang="en-US" sz="2000" dirty="0" smtClean="0"/>
              <a:t>providers </a:t>
            </a:r>
            <a:r>
              <a:rPr lang="en-GB" altLang="en-US" sz="2000" dirty="0"/>
              <a:t>(see </a:t>
            </a:r>
            <a:r>
              <a:rPr lang="en-GB" altLang="en-US" sz="2000" b="1" dirty="0" smtClean="0"/>
              <a:t>NGMN </a:t>
            </a:r>
            <a:r>
              <a:rPr lang="en-GB" altLang="en-US" sz="2000" b="1" dirty="0"/>
              <a:t>Description of Network Slicing Concept v1.0.8, September 2016</a:t>
            </a:r>
            <a:r>
              <a:rPr lang="en-GB" altLang="en-US" sz="2000" dirty="0"/>
              <a:t>) are </a:t>
            </a:r>
            <a:r>
              <a:rPr lang="en-GB" altLang="en-US" sz="2000" dirty="0" smtClean="0"/>
              <a:t>considered in 3GPP ongoing work</a:t>
            </a:r>
          </a:p>
          <a:p>
            <a:pPr lvl="1"/>
            <a:r>
              <a:rPr lang="en-GB" altLang="en-US" sz="1800" dirty="0" smtClean="0"/>
              <a:t>Two </a:t>
            </a:r>
            <a:r>
              <a:rPr lang="en-GB" altLang="en-US" sz="1800" dirty="0"/>
              <a:t>general categories of scenarios where network services need to be provided across multiple </a:t>
            </a:r>
            <a:r>
              <a:rPr lang="en-GB" altLang="en-US" sz="1800" dirty="0" smtClean="0"/>
              <a:t>service providers</a:t>
            </a:r>
            <a:r>
              <a:rPr lang="en-GB" altLang="en-US" sz="1800" dirty="0"/>
              <a:t>:</a:t>
            </a:r>
          </a:p>
          <a:p>
            <a:pPr lvl="2"/>
            <a:r>
              <a:rPr lang="en-GB" altLang="en-US" sz="1800" dirty="0" smtClean="0"/>
              <a:t>Roaming scenario</a:t>
            </a:r>
            <a:endParaRPr lang="en-GB" altLang="en-US" sz="1800" dirty="0"/>
          </a:p>
          <a:p>
            <a:pPr lvl="2"/>
            <a:r>
              <a:rPr lang="en-GB" altLang="en-US" sz="1800" dirty="0" smtClean="0"/>
              <a:t>Business verticals</a:t>
            </a:r>
          </a:p>
        </p:txBody>
      </p:sp>
    </p:spTree>
    <p:extLst>
      <p:ext uri="{BB962C8B-B14F-4D97-AF65-F5344CB8AC3E}">
        <p14:creationId xmlns:p14="http://schemas.microsoft.com/office/powerpoint/2010/main" val="10748155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sz="5300" b="1" dirty="0" smtClean="0"/>
              <a:t>ANNEX</a:t>
            </a:r>
            <a:endParaRPr lang="en-GB" sz="2800" dirty="0" smtClean="0">
              <a:effectLst>
                <a:outerShdw blurRad="38100" dist="38100" dir="2700000" algn="tl">
                  <a:srgbClr val="C0C0C0"/>
                </a:outerShdw>
              </a:effectLs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643063" y="2263775"/>
          <a:ext cx="1608137" cy="3138490"/>
        </p:xfrm>
        <a:graphic>
          <a:graphicData uri="http://schemas.openxmlformats.org/drawingml/2006/table">
            <a:tbl>
              <a:tblPr firstRow="1">
                <a:effectLst/>
                <a:tableStyleId>{D03447BB-5D67-496B-8E87-E561075AD55C}</a:tableStyleId>
              </a:tblPr>
              <a:tblGrid>
                <a:gridCol w="1608137">
                  <a:extLst>
                    <a:ext uri="{9D8B030D-6E8A-4147-A177-3AD203B41FA5}">
                      <a16:colId xmlns="" xmlns:a16="http://schemas.microsoft.com/office/drawing/2014/main" val="20000"/>
                    </a:ext>
                  </a:extLst>
                </a:gridCol>
              </a:tblGrid>
              <a:tr h="431905">
                <a:tc>
                  <a:txBody>
                    <a:bodyPr/>
                    <a:lstStyle/>
                    <a:p>
                      <a:pPr algn="ctr" fontAlgn="base"/>
                      <a:r>
                        <a:rPr lang="en-US" sz="1000" b="1" u="none" strike="noStrike" dirty="0">
                          <a:solidFill>
                            <a:schemeClr val="bg1"/>
                          </a:solidFill>
                          <a:effectLst/>
                        </a:rPr>
                        <a:t>TSG RAN</a:t>
                      </a:r>
                      <a:r>
                        <a:rPr lang="en-US" sz="1000" b="1" dirty="0">
                          <a:solidFill>
                            <a:schemeClr val="bg1"/>
                          </a:solidFill>
                          <a:effectLst/>
                        </a:rPr>
                        <a:t/>
                      </a:r>
                      <a:br>
                        <a:rPr lang="en-US" sz="1000" b="1" dirty="0">
                          <a:solidFill>
                            <a:schemeClr val="bg1"/>
                          </a:solidFill>
                          <a:effectLst/>
                        </a:rPr>
                      </a:br>
                      <a:r>
                        <a:rPr lang="en-US" sz="800" dirty="0">
                          <a:solidFill>
                            <a:schemeClr val="tx1"/>
                          </a:solidFill>
                          <a:effectLst/>
                        </a:rPr>
                        <a:t>Radio Access Network</a:t>
                      </a:r>
                      <a:endParaRPr lang="en-US" sz="8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0"/>
                  </a:ext>
                </a:extLst>
              </a:tr>
              <a:tr h="310276">
                <a:tc>
                  <a:txBody>
                    <a:bodyPr/>
                    <a:lstStyle/>
                    <a:p>
                      <a:pPr algn="ctr" fontAlgn="base"/>
                      <a:r>
                        <a:rPr lang="en-US" sz="900" u="none" strike="noStrike" dirty="0">
                          <a:solidFill>
                            <a:schemeClr val="bg1"/>
                          </a:solidFill>
                          <a:effectLst/>
                        </a:rPr>
                        <a:t>RAN WG1</a:t>
                      </a:r>
                      <a:r>
                        <a:rPr lang="en-US" sz="700" dirty="0">
                          <a:solidFill>
                            <a:schemeClr val="bg1"/>
                          </a:solidFill>
                          <a:effectLst/>
                        </a:rPr>
                        <a:t/>
                      </a:r>
                      <a:br>
                        <a:rPr lang="en-US" sz="700" dirty="0">
                          <a:solidFill>
                            <a:schemeClr val="bg1"/>
                          </a:solidFill>
                          <a:effectLst/>
                        </a:rPr>
                      </a:br>
                      <a:r>
                        <a:rPr lang="en-US" sz="800" dirty="0">
                          <a:solidFill>
                            <a:schemeClr val="tx1"/>
                          </a:solidFill>
                          <a:effectLst/>
                        </a:rPr>
                        <a:t>Radio Layer 1 spec</a:t>
                      </a:r>
                      <a:endParaRPr lang="en-US" sz="8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1"/>
                  </a:ext>
                </a:extLst>
              </a:tr>
              <a:tr h="432196">
                <a:tc>
                  <a:txBody>
                    <a:bodyPr/>
                    <a:lstStyle/>
                    <a:p>
                      <a:pPr algn="ctr" fontAlgn="base"/>
                      <a:r>
                        <a:rPr lang="en-US" sz="900" u="none" strike="noStrike" dirty="0">
                          <a:solidFill>
                            <a:schemeClr val="bg1"/>
                          </a:solidFill>
                          <a:effectLst/>
                        </a:rPr>
                        <a:t>RAN WG2</a:t>
                      </a:r>
                      <a:r>
                        <a:rPr lang="en-US" sz="700" dirty="0">
                          <a:solidFill>
                            <a:schemeClr val="bg1"/>
                          </a:solidFill>
                          <a:effectLst/>
                        </a:rPr>
                        <a:t/>
                      </a:r>
                      <a:br>
                        <a:rPr lang="en-US" sz="700" dirty="0">
                          <a:solidFill>
                            <a:schemeClr val="bg1"/>
                          </a:solidFill>
                          <a:effectLst/>
                        </a:rPr>
                      </a:br>
                      <a:r>
                        <a:rPr lang="en-US" sz="800" dirty="0">
                          <a:solidFill>
                            <a:schemeClr val="tx1"/>
                          </a:solidFill>
                          <a:effectLst/>
                        </a:rPr>
                        <a:t>Radio Layer 2 spec</a:t>
                      </a:r>
                      <a:br>
                        <a:rPr lang="en-US" sz="800" dirty="0">
                          <a:solidFill>
                            <a:schemeClr val="tx1"/>
                          </a:solidFill>
                          <a:effectLst/>
                        </a:rPr>
                      </a:br>
                      <a:r>
                        <a:rPr lang="en-US" sz="800" dirty="0">
                          <a:solidFill>
                            <a:schemeClr val="tx1"/>
                          </a:solidFill>
                          <a:effectLst/>
                        </a:rPr>
                        <a:t>Radio Layer 3 RR spec</a:t>
                      </a:r>
                      <a:endParaRPr lang="en-US"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2"/>
                  </a:ext>
                </a:extLst>
              </a:tr>
              <a:tr h="486816">
                <a:tc>
                  <a:txBody>
                    <a:bodyPr/>
                    <a:lstStyle/>
                    <a:p>
                      <a:pPr algn="ctr" fontAlgn="base"/>
                      <a:r>
                        <a:rPr lang="en-GB" sz="900" u="none" strike="noStrike" dirty="0">
                          <a:solidFill>
                            <a:schemeClr val="bg1"/>
                          </a:solidFill>
                          <a:effectLst/>
                        </a:rPr>
                        <a:t>RAN WG3</a:t>
                      </a:r>
                      <a:r>
                        <a:rPr lang="en-GB" sz="900" dirty="0">
                          <a:solidFill>
                            <a:schemeClr val="bg1"/>
                          </a:solidFill>
                          <a:effectLst/>
                        </a:rPr>
                        <a:t> </a:t>
                      </a:r>
                      <a:r>
                        <a:rPr lang="en-GB" sz="700" dirty="0">
                          <a:solidFill>
                            <a:schemeClr val="bg1"/>
                          </a:solidFill>
                          <a:effectLst/>
                        </a:rPr>
                        <a:t/>
                      </a:r>
                      <a:br>
                        <a:rPr lang="en-GB" sz="700" dirty="0">
                          <a:solidFill>
                            <a:schemeClr val="bg1"/>
                          </a:solidFill>
                          <a:effectLst/>
                        </a:rPr>
                      </a:br>
                      <a:r>
                        <a:rPr lang="en-GB" sz="800" dirty="0">
                          <a:solidFill>
                            <a:schemeClr val="tx1"/>
                          </a:solidFill>
                          <a:effectLst/>
                        </a:rPr>
                        <a:t>lub spec, lur spec, lu spec</a:t>
                      </a:r>
                      <a:br>
                        <a:rPr lang="en-GB" sz="800" dirty="0">
                          <a:solidFill>
                            <a:schemeClr val="tx1"/>
                          </a:solidFill>
                          <a:effectLst/>
                        </a:rPr>
                      </a:br>
                      <a:r>
                        <a:rPr lang="en-GB" sz="800" dirty="0">
                          <a:solidFill>
                            <a:schemeClr val="tx1"/>
                          </a:solidFill>
                          <a:effectLst/>
                        </a:rPr>
                        <a:t>UTRAN O&amp;M </a:t>
                      </a:r>
                      <a:r>
                        <a:rPr lang="en-GB" sz="800" dirty="0" smtClean="0">
                          <a:solidFill>
                            <a:schemeClr val="tx1"/>
                          </a:solidFill>
                          <a:effectLst/>
                        </a:rPr>
                        <a:t>requirements</a:t>
                      </a:r>
                      <a:endParaRPr lang="en-GB"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3"/>
                  </a:ext>
                </a:extLst>
              </a:tr>
              <a:tr h="432196">
                <a:tc>
                  <a:txBody>
                    <a:bodyPr/>
                    <a:lstStyle/>
                    <a:p>
                      <a:pPr algn="ctr" fontAlgn="base"/>
                      <a:r>
                        <a:rPr lang="en-GB" sz="900" u="none" strike="noStrike" dirty="0">
                          <a:solidFill>
                            <a:schemeClr val="bg1"/>
                          </a:solidFill>
                          <a:effectLst/>
                        </a:rPr>
                        <a:t>RAN WG4</a:t>
                      </a:r>
                      <a:r>
                        <a:rPr lang="en-GB" sz="700" dirty="0">
                          <a:solidFill>
                            <a:schemeClr val="bg1"/>
                          </a:solidFill>
                          <a:effectLst/>
                        </a:rPr>
                        <a:t/>
                      </a:r>
                      <a:br>
                        <a:rPr lang="en-GB" sz="700" dirty="0">
                          <a:solidFill>
                            <a:schemeClr val="bg1"/>
                          </a:solidFill>
                          <a:effectLst/>
                        </a:rPr>
                      </a:br>
                      <a:r>
                        <a:rPr lang="en-GB" sz="800" dirty="0">
                          <a:solidFill>
                            <a:schemeClr val="tx1"/>
                          </a:solidFill>
                          <a:effectLst/>
                        </a:rPr>
                        <a:t>Radio Performance</a:t>
                      </a:r>
                      <a:br>
                        <a:rPr lang="en-GB" sz="800" dirty="0">
                          <a:solidFill>
                            <a:schemeClr val="tx1"/>
                          </a:solidFill>
                          <a:effectLst/>
                        </a:rPr>
                      </a:br>
                      <a:r>
                        <a:rPr lang="en-GB" sz="800" dirty="0">
                          <a:solidFill>
                            <a:schemeClr val="tx1"/>
                          </a:solidFill>
                          <a:effectLst/>
                        </a:rPr>
                        <a:t>Protocol aspects</a:t>
                      </a:r>
                      <a:endParaRPr lang="en-GB" sz="8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4"/>
                  </a:ext>
                </a:extLst>
              </a:tr>
              <a:tr h="506225">
                <a:tc>
                  <a:txBody>
                    <a:bodyPr/>
                    <a:lstStyle/>
                    <a:p>
                      <a:pPr algn="ctr" fontAlgn="base"/>
                      <a:r>
                        <a:rPr lang="en-GB" sz="900" u="none" strike="noStrike" dirty="0">
                          <a:solidFill>
                            <a:schemeClr val="bg1"/>
                          </a:solidFill>
                          <a:effectLst/>
                        </a:rPr>
                        <a:t>RAN WG5</a:t>
                      </a:r>
                      <a:r>
                        <a:rPr lang="en-GB" sz="700" dirty="0">
                          <a:solidFill>
                            <a:schemeClr val="bg1"/>
                          </a:solidFill>
                          <a:effectLst/>
                        </a:rPr>
                        <a:t/>
                      </a:r>
                      <a:br>
                        <a:rPr lang="en-GB" sz="700" dirty="0">
                          <a:solidFill>
                            <a:schemeClr val="bg1"/>
                          </a:solidFill>
                          <a:effectLst/>
                        </a:rPr>
                      </a:br>
                      <a:r>
                        <a:rPr lang="en-GB" sz="800" dirty="0">
                          <a:solidFill>
                            <a:schemeClr val="tx1"/>
                          </a:solidFill>
                          <a:effectLst/>
                        </a:rPr>
                        <a:t>Mobile Terminal</a:t>
                      </a:r>
                      <a:br>
                        <a:rPr lang="en-GB" sz="800" dirty="0">
                          <a:solidFill>
                            <a:schemeClr val="tx1"/>
                          </a:solidFill>
                          <a:effectLst/>
                        </a:rPr>
                      </a:br>
                      <a:r>
                        <a:rPr lang="en-GB" sz="800" dirty="0">
                          <a:solidFill>
                            <a:schemeClr val="tx1"/>
                          </a:solidFill>
                          <a:effectLst/>
                        </a:rPr>
                        <a:t>Conformance Testing</a:t>
                      </a:r>
                      <a:endParaRPr lang="en-GB"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5"/>
                  </a:ext>
                </a:extLst>
              </a:tr>
              <a:tr h="538876">
                <a:tc>
                  <a:txBody>
                    <a:bodyPr/>
                    <a:lstStyle/>
                    <a:p>
                      <a:pPr algn="ctr" fontAlgn="base"/>
                      <a:r>
                        <a:rPr lang="en-GB" sz="900" u="none" strike="noStrike" dirty="0" smtClean="0">
                          <a:solidFill>
                            <a:schemeClr val="bg1"/>
                          </a:solidFill>
                          <a:effectLst/>
                        </a:rPr>
                        <a:t>RAN WG6</a:t>
                      </a:r>
                    </a:p>
                    <a:p>
                      <a:pPr algn="ctr" fontAlgn="base"/>
                      <a:r>
                        <a:rPr lang="en-US" sz="800" dirty="0" smtClean="0">
                          <a:solidFill>
                            <a:schemeClr val="tx1"/>
                          </a:solidFill>
                          <a:effectLst/>
                          <a:latin typeface="+mn-lt"/>
                        </a:rPr>
                        <a:t>GSM EDGE</a:t>
                      </a:r>
                      <a:br>
                        <a:rPr lang="en-US" sz="800" dirty="0" smtClean="0">
                          <a:solidFill>
                            <a:schemeClr val="tx1"/>
                          </a:solidFill>
                          <a:effectLst/>
                          <a:latin typeface="+mn-lt"/>
                        </a:rPr>
                      </a:br>
                      <a:r>
                        <a:rPr lang="en-US" sz="800" dirty="0" smtClean="0">
                          <a:solidFill>
                            <a:schemeClr val="tx1"/>
                          </a:solidFill>
                          <a:effectLst/>
                          <a:latin typeface="+mn-lt"/>
                        </a:rPr>
                        <a:t>Radio Access Network</a:t>
                      </a:r>
                    </a:p>
                    <a:p>
                      <a:pPr algn="ctr" fontAlgn="base"/>
                      <a:endParaRPr lang="en-GB"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6"/>
                  </a:ext>
                </a:extLst>
              </a:tr>
            </a:tbl>
          </a:graphicData>
        </a:graphic>
      </p:graphicFrame>
      <p:graphicFrame>
        <p:nvGraphicFramePr>
          <p:cNvPr id="7" name="Table 6"/>
          <p:cNvGraphicFramePr>
            <a:graphicFrameLocks noGrp="1"/>
          </p:cNvGraphicFramePr>
          <p:nvPr/>
        </p:nvGraphicFramePr>
        <p:xfrm>
          <a:off x="6443663" y="2273300"/>
          <a:ext cx="1597025" cy="2543173"/>
        </p:xfrm>
        <a:graphic>
          <a:graphicData uri="http://schemas.openxmlformats.org/drawingml/2006/table">
            <a:tbl>
              <a:tblPr firstRow="1">
                <a:effectLst/>
                <a:tableStyleId>{D03447BB-5D67-496B-8E87-E561075AD55C}</a:tableStyleId>
              </a:tblPr>
              <a:tblGrid>
                <a:gridCol w="1597025">
                  <a:extLst>
                    <a:ext uri="{9D8B030D-6E8A-4147-A177-3AD203B41FA5}">
                      <a16:colId xmlns="" xmlns:a16="http://schemas.microsoft.com/office/drawing/2014/main" val="20000"/>
                    </a:ext>
                  </a:extLst>
                </a:gridCol>
              </a:tblGrid>
              <a:tr h="432156">
                <a:tc>
                  <a:txBody>
                    <a:bodyPr/>
                    <a:lstStyle/>
                    <a:p>
                      <a:pPr algn="ctr" fontAlgn="base"/>
                      <a:r>
                        <a:rPr lang="en-US" sz="1100" b="1" u="none" strike="noStrike" dirty="0">
                          <a:solidFill>
                            <a:schemeClr val="bg1"/>
                          </a:solidFill>
                          <a:effectLst/>
                        </a:rPr>
                        <a:t>TSG SA</a:t>
                      </a:r>
                      <a:r>
                        <a:rPr lang="en-US" sz="700" u="none" strike="noStrike" dirty="0">
                          <a:solidFill>
                            <a:schemeClr val="tx1"/>
                          </a:solidFill>
                          <a:effectLst/>
                          <a:hlinkClick r:id="rId2"/>
                        </a:rPr>
                        <a:t/>
                      </a:r>
                      <a:br>
                        <a:rPr lang="en-US" sz="700" u="none" strike="noStrike" dirty="0">
                          <a:solidFill>
                            <a:schemeClr val="tx1"/>
                          </a:solidFill>
                          <a:effectLst/>
                          <a:hlinkClick r:id="rId2"/>
                        </a:rPr>
                      </a:br>
                      <a:r>
                        <a:rPr lang="en-US" sz="800" dirty="0">
                          <a:solidFill>
                            <a:schemeClr val="tx1"/>
                          </a:solidFill>
                          <a:effectLst/>
                        </a:rPr>
                        <a:t>Service &amp; Systems Aspects </a:t>
                      </a:r>
                      <a:endParaRPr lang="en-US"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0"/>
                  </a:ext>
                </a:extLst>
              </a:tr>
              <a:tr h="310369">
                <a:tc>
                  <a:txBody>
                    <a:bodyPr/>
                    <a:lstStyle/>
                    <a:p>
                      <a:pPr algn="ctr" fontAlgn="base"/>
                      <a:r>
                        <a:rPr lang="en-GB" sz="900" u="none" strike="noStrike" dirty="0">
                          <a:solidFill>
                            <a:schemeClr val="bg1"/>
                          </a:solidFill>
                          <a:effectLst/>
                        </a:rPr>
                        <a:t>SA WG1</a:t>
                      </a:r>
                      <a:r>
                        <a:rPr lang="en-GB" sz="900" dirty="0">
                          <a:solidFill>
                            <a:schemeClr val="bg1"/>
                          </a:solidFill>
                          <a:effectLst/>
                        </a:rPr>
                        <a:t> </a:t>
                      </a:r>
                      <a:r>
                        <a:rPr lang="en-GB" sz="700" dirty="0">
                          <a:solidFill>
                            <a:schemeClr val="bg1"/>
                          </a:solidFill>
                          <a:effectLst/>
                        </a:rPr>
                        <a:t/>
                      </a:r>
                      <a:br>
                        <a:rPr lang="en-GB" sz="700" dirty="0">
                          <a:solidFill>
                            <a:schemeClr val="bg1"/>
                          </a:solidFill>
                          <a:effectLst/>
                        </a:rPr>
                      </a:br>
                      <a:r>
                        <a:rPr lang="en-GB" sz="800" dirty="0" smtClean="0">
                          <a:solidFill>
                            <a:schemeClr val="tx1"/>
                          </a:solidFill>
                          <a:effectLst/>
                        </a:rPr>
                        <a:t>Services</a:t>
                      </a:r>
                      <a:endParaRPr lang="en-GB"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1"/>
                  </a:ext>
                </a:extLst>
              </a:tr>
              <a:tr h="409890">
                <a:tc>
                  <a:txBody>
                    <a:bodyPr/>
                    <a:lstStyle/>
                    <a:p>
                      <a:pPr algn="ctr" fontAlgn="base"/>
                      <a:r>
                        <a:rPr lang="en-GB" sz="900" u="none" strike="noStrike" dirty="0">
                          <a:solidFill>
                            <a:schemeClr val="bg1"/>
                          </a:solidFill>
                          <a:effectLst/>
                        </a:rPr>
                        <a:t>SA WG2</a:t>
                      </a:r>
                      <a:r>
                        <a:rPr lang="en-GB" sz="700" dirty="0">
                          <a:solidFill>
                            <a:schemeClr val="bg1"/>
                          </a:solidFill>
                          <a:effectLst/>
                        </a:rPr>
                        <a:t/>
                      </a:r>
                      <a:br>
                        <a:rPr lang="en-GB" sz="700" dirty="0">
                          <a:solidFill>
                            <a:schemeClr val="bg1"/>
                          </a:solidFill>
                          <a:effectLst/>
                        </a:rPr>
                      </a:br>
                      <a:r>
                        <a:rPr lang="en-GB" sz="800" dirty="0">
                          <a:solidFill>
                            <a:schemeClr val="tx1"/>
                          </a:solidFill>
                          <a:effectLst/>
                        </a:rPr>
                        <a:t>Architecture</a:t>
                      </a:r>
                      <a:endParaRPr lang="en-GB"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2"/>
                  </a:ext>
                </a:extLst>
              </a:tr>
              <a:tr h="360130">
                <a:tc>
                  <a:txBody>
                    <a:bodyPr/>
                    <a:lstStyle/>
                    <a:p>
                      <a:pPr algn="ctr" fontAlgn="base"/>
                      <a:r>
                        <a:rPr lang="en-GB" sz="900" u="none" strike="noStrike" dirty="0">
                          <a:solidFill>
                            <a:schemeClr val="bg1"/>
                          </a:solidFill>
                          <a:effectLst/>
                        </a:rPr>
                        <a:t>SA WG3</a:t>
                      </a:r>
                      <a:r>
                        <a:rPr lang="en-GB" sz="700" dirty="0">
                          <a:solidFill>
                            <a:schemeClr val="bg1"/>
                          </a:solidFill>
                          <a:effectLst/>
                        </a:rPr>
                        <a:t/>
                      </a:r>
                      <a:br>
                        <a:rPr lang="en-GB" sz="700" dirty="0">
                          <a:solidFill>
                            <a:schemeClr val="bg1"/>
                          </a:solidFill>
                          <a:effectLst/>
                        </a:rPr>
                      </a:br>
                      <a:r>
                        <a:rPr lang="en-GB" sz="800" dirty="0">
                          <a:solidFill>
                            <a:schemeClr val="tx1"/>
                          </a:solidFill>
                          <a:effectLst/>
                        </a:rPr>
                        <a:t>Security </a:t>
                      </a:r>
                      <a:endParaRPr lang="en-GB" sz="8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3"/>
                  </a:ext>
                </a:extLst>
              </a:tr>
              <a:tr h="358159">
                <a:tc>
                  <a:txBody>
                    <a:bodyPr/>
                    <a:lstStyle/>
                    <a:p>
                      <a:pPr algn="ctr" fontAlgn="base"/>
                      <a:r>
                        <a:rPr lang="en-GB" sz="1000" u="none" strike="noStrike" dirty="0">
                          <a:solidFill>
                            <a:schemeClr val="bg1"/>
                          </a:solidFill>
                          <a:effectLst/>
                        </a:rPr>
                        <a:t>SA WG4</a:t>
                      </a:r>
                      <a:r>
                        <a:rPr lang="en-GB" sz="700" dirty="0">
                          <a:solidFill>
                            <a:schemeClr val="bg1"/>
                          </a:solidFill>
                          <a:effectLst/>
                        </a:rPr>
                        <a:t/>
                      </a:r>
                      <a:br>
                        <a:rPr lang="en-GB" sz="700" dirty="0">
                          <a:solidFill>
                            <a:schemeClr val="bg1"/>
                          </a:solidFill>
                          <a:effectLst/>
                        </a:rPr>
                      </a:br>
                      <a:r>
                        <a:rPr lang="en-GB" sz="800" dirty="0">
                          <a:solidFill>
                            <a:schemeClr val="tx1"/>
                          </a:solidFill>
                          <a:effectLst/>
                        </a:rPr>
                        <a:t>Codec</a:t>
                      </a:r>
                      <a:endParaRPr lang="en-GB" sz="8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4"/>
                  </a:ext>
                </a:extLst>
              </a:tr>
              <a:tr h="362100">
                <a:tc>
                  <a:txBody>
                    <a:bodyPr/>
                    <a:lstStyle/>
                    <a:p>
                      <a:pPr algn="ctr" fontAlgn="base"/>
                      <a:r>
                        <a:rPr lang="en-GB" sz="900" u="none" strike="noStrike" dirty="0">
                          <a:solidFill>
                            <a:schemeClr val="bg1"/>
                          </a:solidFill>
                          <a:effectLst/>
                        </a:rPr>
                        <a:t>SA WG5</a:t>
                      </a:r>
                      <a:r>
                        <a:rPr lang="en-GB" sz="700" dirty="0">
                          <a:solidFill>
                            <a:schemeClr val="bg1"/>
                          </a:solidFill>
                          <a:effectLst/>
                        </a:rPr>
                        <a:t/>
                      </a:r>
                      <a:br>
                        <a:rPr lang="en-GB" sz="700" dirty="0">
                          <a:solidFill>
                            <a:schemeClr val="bg1"/>
                          </a:solidFill>
                          <a:effectLst/>
                        </a:rPr>
                      </a:br>
                      <a:r>
                        <a:rPr lang="en-GB" sz="900" dirty="0">
                          <a:solidFill>
                            <a:schemeClr val="tx1"/>
                          </a:solidFill>
                          <a:effectLst/>
                        </a:rPr>
                        <a:t>Telecom Management</a:t>
                      </a:r>
                      <a:endParaRPr lang="en-GB"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5"/>
                  </a:ext>
                </a:extLst>
              </a:tr>
              <a:tr h="310369">
                <a:tc>
                  <a:txBody>
                    <a:bodyPr/>
                    <a:lstStyle/>
                    <a:p>
                      <a:pPr algn="ctr" fontAlgn="base"/>
                      <a:r>
                        <a:rPr lang="en-GB" sz="900" u="none" strike="noStrike" dirty="0">
                          <a:solidFill>
                            <a:schemeClr val="bg1"/>
                          </a:solidFill>
                          <a:effectLst/>
                        </a:rPr>
                        <a:t>SA WG6</a:t>
                      </a:r>
                      <a:r>
                        <a:rPr lang="en-GB" sz="700" dirty="0">
                          <a:solidFill>
                            <a:schemeClr val="bg1"/>
                          </a:solidFill>
                          <a:effectLst/>
                        </a:rPr>
                        <a:t/>
                      </a:r>
                      <a:br>
                        <a:rPr lang="en-GB" sz="700" dirty="0">
                          <a:solidFill>
                            <a:schemeClr val="bg1"/>
                          </a:solidFill>
                          <a:effectLst/>
                        </a:rPr>
                      </a:br>
                      <a:r>
                        <a:rPr lang="en-GB" sz="800" dirty="0">
                          <a:solidFill>
                            <a:schemeClr val="tx1"/>
                          </a:solidFill>
                          <a:effectLst/>
                        </a:rPr>
                        <a:t>Mission-critical applications</a:t>
                      </a:r>
                      <a:endParaRPr lang="en-GB" sz="8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6"/>
                  </a:ext>
                </a:extLst>
              </a:tr>
            </a:tbl>
          </a:graphicData>
        </a:graphic>
      </p:graphicFrame>
      <p:graphicFrame>
        <p:nvGraphicFramePr>
          <p:cNvPr id="8" name="Table 7"/>
          <p:cNvGraphicFramePr>
            <a:graphicFrameLocks noGrp="1"/>
          </p:cNvGraphicFramePr>
          <p:nvPr/>
        </p:nvGraphicFramePr>
        <p:xfrm>
          <a:off x="4046538" y="2255838"/>
          <a:ext cx="1597025" cy="2014538"/>
        </p:xfrm>
        <a:graphic>
          <a:graphicData uri="http://schemas.openxmlformats.org/drawingml/2006/table">
            <a:tbl>
              <a:tblPr firstRow="1">
                <a:effectLst/>
                <a:tableStyleId>{D03447BB-5D67-496B-8E87-E561075AD55C}</a:tableStyleId>
              </a:tblPr>
              <a:tblGrid>
                <a:gridCol w="1597025">
                  <a:extLst>
                    <a:ext uri="{9D8B030D-6E8A-4147-A177-3AD203B41FA5}">
                      <a16:colId xmlns="" xmlns:a16="http://schemas.microsoft.com/office/drawing/2014/main" val="20000"/>
                    </a:ext>
                  </a:extLst>
                </a:gridCol>
              </a:tblGrid>
              <a:tr h="432109">
                <a:tc>
                  <a:txBody>
                    <a:bodyPr/>
                    <a:lstStyle/>
                    <a:p>
                      <a:pPr algn="ctr" fontAlgn="base"/>
                      <a:r>
                        <a:rPr lang="en-US" sz="1100" b="1" u="none" strike="noStrike" dirty="0">
                          <a:solidFill>
                            <a:schemeClr val="bg1"/>
                          </a:solidFill>
                          <a:effectLst/>
                        </a:rPr>
                        <a:t>TSG CT</a:t>
                      </a:r>
                      <a:r>
                        <a:rPr lang="en-US" sz="700" dirty="0">
                          <a:solidFill>
                            <a:schemeClr val="tx1"/>
                          </a:solidFill>
                          <a:effectLst/>
                        </a:rPr>
                        <a:t/>
                      </a:r>
                      <a:br>
                        <a:rPr lang="en-US" sz="700" dirty="0">
                          <a:solidFill>
                            <a:schemeClr val="tx1"/>
                          </a:solidFill>
                          <a:effectLst/>
                        </a:rPr>
                      </a:br>
                      <a:r>
                        <a:rPr lang="en-US" sz="800" dirty="0">
                          <a:solidFill>
                            <a:schemeClr val="tx1"/>
                          </a:solidFill>
                          <a:effectLst/>
                        </a:rPr>
                        <a:t>Core Network &amp; Terminals</a:t>
                      </a:r>
                      <a:endParaRPr lang="en-US" sz="8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extLst>
                  <a:ext uri="{0D108BD9-81ED-4DB2-BD59-A6C34878D82A}">
                    <a16:rowId xmlns="" xmlns:a16="http://schemas.microsoft.com/office/drawing/2014/main" val="10000"/>
                  </a:ext>
                </a:extLst>
              </a:tr>
              <a:tr h="360091">
                <a:tc>
                  <a:txBody>
                    <a:bodyPr/>
                    <a:lstStyle/>
                    <a:p>
                      <a:pPr algn="ctr" fontAlgn="base"/>
                      <a:r>
                        <a:rPr lang="en-GB" sz="900" u="none" strike="noStrike" dirty="0">
                          <a:solidFill>
                            <a:schemeClr val="bg1"/>
                          </a:solidFill>
                          <a:effectLst/>
                        </a:rPr>
                        <a:t>CT WG1</a:t>
                      </a:r>
                      <a:r>
                        <a:rPr lang="en-GB" sz="700" dirty="0">
                          <a:solidFill>
                            <a:schemeClr val="bg1"/>
                          </a:solidFill>
                          <a:effectLst/>
                        </a:rPr>
                        <a:t/>
                      </a:r>
                      <a:br>
                        <a:rPr lang="en-GB" sz="700" dirty="0">
                          <a:solidFill>
                            <a:schemeClr val="bg1"/>
                          </a:solidFill>
                          <a:effectLst/>
                        </a:rPr>
                      </a:br>
                      <a:r>
                        <a:rPr lang="en-GB" sz="800" dirty="0">
                          <a:solidFill>
                            <a:schemeClr val="tx1"/>
                          </a:solidFill>
                          <a:effectLst/>
                        </a:rPr>
                        <a:t>MM/CC/SM (lu)</a:t>
                      </a:r>
                      <a:endParaRPr lang="en-GB"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1"/>
                  </a:ext>
                </a:extLst>
              </a:tr>
              <a:tr h="432109">
                <a:tc>
                  <a:txBody>
                    <a:bodyPr/>
                    <a:lstStyle/>
                    <a:p>
                      <a:pPr algn="ctr" fontAlgn="base"/>
                      <a:r>
                        <a:rPr lang="en-US" sz="900" u="none" strike="noStrike" dirty="0">
                          <a:solidFill>
                            <a:schemeClr val="bg1"/>
                          </a:solidFill>
                          <a:effectLst/>
                        </a:rPr>
                        <a:t>CT WG3</a:t>
                      </a:r>
                      <a:r>
                        <a:rPr lang="en-US" sz="700" dirty="0">
                          <a:solidFill>
                            <a:schemeClr val="bg1"/>
                          </a:solidFill>
                          <a:effectLst/>
                        </a:rPr>
                        <a:t/>
                      </a:r>
                      <a:br>
                        <a:rPr lang="en-US" sz="700" dirty="0">
                          <a:solidFill>
                            <a:schemeClr val="bg1"/>
                          </a:solidFill>
                          <a:effectLst/>
                        </a:rPr>
                      </a:br>
                      <a:r>
                        <a:rPr lang="en-US" sz="800" dirty="0">
                          <a:solidFill>
                            <a:schemeClr val="tx1"/>
                          </a:solidFill>
                          <a:effectLst/>
                        </a:rPr>
                        <a:t>Interworking with external networks</a:t>
                      </a:r>
                      <a:endParaRPr lang="en-US"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2"/>
                  </a:ext>
                </a:extLst>
              </a:tr>
              <a:tr h="432109">
                <a:tc>
                  <a:txBody>
                    <a:bodyPr/>
                    <a:lstStyle/>
                    <a:p>
                      <a:pPr algn="ctr" fontAlgn="base"/>
                      <a:r>
                        <a:rPr lang="en-GB" sz="900" u="none" strike="noStrike" dirty="0">
                          <a:solidFill>
                            <a:schemeClr val="bg1"/>
                          </a:solidFill>
                          <a:effectLst/>
                        </a:rPr>
                        <a:t>CT WG4</a:t>
                      </a:r>
                      <a:r>
                        <a:rPr lang="en-GB" sz="700" dirty="0">
                          <a:solidFill>
                            <a:schemeClr val="bg1"/>
                          </a:solidFill>
                          <a:effectLst/>
                        </a:rPr>
                        <a:t/>
                      </a:r>
                      <a:br>
                        <a:rPr lang="en-GB" sz="700" dirty="0">
                          <a:solidFill>
                            <a:schemeClr val="bg1"/>
                          </a:solidFill>
                          <a:effectLst/>
                        </a:rPr>
                      </a:br>
                      <a:r>
                        <a:rPr lang="en-GB" sz="800" dirty="0">
                          <a:solidFill>
                            <a:schemeClr val="tx1"/>
                          </a:solidFill>
                          <a:effectLst/>
                        </a:rPr>
                        <a:t>MAP/GTP/BCH/SS </a:t>
                      </a:r>
                      <a:endParaRPr lang="en-GB"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3"/>
                  </a:ext>
                </a:extLst>
              </a:tr>
              <a:tr h="358120">
                <a:tc>
                  <a:txBody>
                    <a:bodyPr/>
                    <a:lstStyle/>
                    <a:p>
                      <a:pPr algn="ctr" fontAlgn="base"/>
                      <a:r>
                        <a:rPr lang="en-US" sz="900" u="none" strike="noStrike" dirty="0">
                          <a:solidFill>
                            <a:schemeClr val="bg1"/>
                          </a:solidFill>
                          <a:effectLst/>
                        </a:rPr>
                        <a:t>CT WG6</a:t>
                      </a:r>
                      <a:r>
                        <a:rPr lang="en-US" sz="700" dirty="0">
                          <a:solidFill>
                            <a:schemeClr val="bg1"/>
                          </a:solidFill>
                          <a:effectLst/>
                        </a:rPr>
                        <a:t/>
                      </a:r>
                      <a:br>
                        <a:rPr lang="en-US" sz="700" dirty="0">
                          <a:solidFill>
                            <a:schemeClr val="bg1"/>
                          </a:solidFill>
                          <a:effectLst/>
                        </a:rPr>
                      </a:br>
                      <a:r>
                        <a:rPr lang="en-US" sz="800" dirty="0">
                          <a:solidFill>
                            <a:schemeClr val="tx1"/>
                          </a:solidFill>
                          <a:effectLst/>
                        </a:rPr>
                        <a:t>Smart Card Application Aspects</a:t>
                      </a:r>
                      <a:endParaRPr lang="en-US"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 xmlns:a16="http://schemas.microsoft.com/office/drawing/2014/main" val="10004"/>
                  </a:ext>
                </a:extLst>
              </a:tr>
            </a:tbl>
          </a:graphicData>
        </a:graphic>
      </p:graphicFrame>
      <p:cxnSp>
        <p:nvCxnSpPr>
          <p:cNvPr id="14388" name="Straight Connector 11"/>
          <p:cNvCxnSpPr>
            <a:cxnSpLocks noChangeShapeType="1"/>
          </p:cNvCxnSpPr>
          <p:nvPr/>
        </p:nvCxnSpPr>
        <p:spPr bwMode="auto">
          <a:xfrm>
            <a:off x="4276725" y="2098675"/>
            <a:ext cx="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89" name="Straight Connector 15"/>
          <p:cNvCxnSpPr>
            <a:cxnSpLocks noChangeShapeType="1"/>
          </p:cNvCxnSpPr>
          <p:nvPr/>
        </p:nvCxnSpPr>
        <p:spPr bwMode="auto">
          <a:xfrm>
            <a:off x="2411413" y="2179638"/>
            <a:ext cx="0" cy="936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90" name="Straight Connector 16"/>
          <p:cNvCxnSpPr>
            <a:cxnSpLocks noChangeShapeType="1"/>
          </p:cNvCxnSpPr>
          <p:nvPr/>
        </p:nvCxnSpPr>
        <p:spPr bwMode="auto">
          <a:xfrm>
            <a:off x="7231063" y="2182813"/>
            <a:ext cx="0" cy="841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91" name="Straight Connector 18"/>
          <p:cNvCxnSpPr>
            <a:cxnSpLocks noChangeShapeType="1"/>
          </p:cNvCxnSpPr>
          <p:nvPr/>
        </p:nvCxnSpPr>
        <p:spPr bwMode="auto">
          <a:xfrm>
            <a:off x="4859338" y="2179638"/>
            <a:ext cx="0" cy="841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92" name="Straight Connector 20"/>
          <p:cNvCxnSpPr>
            <a:cxnSpLocks noChangeShapeType="1"/>
          </p:cNvCxnSpPr>
          <p:nvPr/>
        </p:nvCxnSpPr>
        <p:spPr bwMode="auto">
          <a:xfrm>
            <a:off x="2411413" y="2182813"/>
            <a:ext cx="482123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15" name="TextBox 14"/>
          <p:cNvSpPr txBox="1"/>
          <p:nvPr/>
        </p:nvSpPr>
        <p:spPr>
          <a:xfrm>
            <a:off x="3203575" y="1704975"/>
            <a:ext cx="2187575" cy="254000"/>
          </a:xfrm>
          <a:prstGeom prst="rect">
            <a:avLst/>
          </a:prstGeom>
          <a:solidFill>
            <a:srgbClr val="72AF2F"/>
          </a:solidFill>
          <a:ln>
            <a:solidFill>
              <a:schemeClr val="tx1"/>
            </a:solidFill>
          </a:ln>
          <a:effectLst/>
        </p:spPr>
        <p:txBody>
          <a:bodyPr>
            <a:spAutoFit/>
          </a:bodyPr>
          <a:lstStyle/>
          <a:p>
            <a:pPr algn="ctr">
              <a:defRPr/>
            </a:pPr>
            <a:r>
              <a:rPr lang="en-GB" sz="200" dirty="0">
                <a:solidFill>
                  <a:schemeClr val="accent2"/>
                </a:solidFill>
              </a:rPr>
              <a:t> </a:t>
            </a:r>
            <a:r>
              <a:rPr lang="en-GB" sz="200" dirty="0">
                <a:solidFill>
                  <a:schemeClr val="bg1"/>
                </a:solidFill>
              </a:rPr>
              <a:t>   </a:t>
            </a:r>
            <a:r>
              <a:rPr lang="en-GB" sz="1050" dirty="0">
                <a:solidFill>
                  <a:schemeClr val="bg1"/>
                </a:solidFill>
                <a:latin typeface="+mn-lt"/>
              </a:rPr>
              <a:t>Project Co-ordination Group (PCG)</a:t>
            </a:r>
            <a:endParaRPr lang="en-GB" sz="700" dirty="0">
              <a:solidFill>
                <a:schemeClr val="bg1"/>
              </a:solidFill>
              <a:latin typeface="+mn-lt"/>
            </a:endParaRPr>
          </a:p>
        </p:txBody>
      </p:sp>
      <p:cxnSp>
        <p:nvCxnSpPr>
          <p:cNvPr id="14394" name="Straight Connector 13"/>
          <p:cNvCxnSpPr>
            <a:cxnSpLocks noChangeShapeType="1"/>
          </p:cNvCxnSpPr>
          <p:nvPr/>
        </p:nvCxnSpPr>
        <p:spPr bwMode="auto">
          <a:xfrm>
            <a:off x="4297363" y="2043113"/>
            <a:ext cx="0" cy="1397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pic>
        <p:nvPicPr>
          <p:cNvPr id="14395" name="Picture 1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9050" y="1077913"/>
            <a:ext cx="93503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96" name="Rectangle 73"/>
          <p:cNvSpPr>
            <a:spLocks noChangeArrowheads="1"/>
          </p:cNvSpPr>
          <p:nvPr/>
        </p:nvSpPr>
        <p:spPr bwMode="auto">
          <a:xfrm>
            <a:off x="7272338" y="857250"/>
            <a:ext cx="1871662" cy="93345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dirty="0">
              <a:latin typeface="Arial" panose="020B0604020202020204" pitchFamily="34" charset="0"/>
            </a:endParaRPr>
          </a:p>
        </p:txBody>
      </p:sp>
      <p:sp>
        <p:nvSpPr>
          <p:cNvPr id="14" name="タイトル 4"/>
          <p:cNvSpPr>
            <a:spLocks noGrp="1"/>
          </p:cNvSpPr>
          <p:nvPr>
            <p:ph type="title"/>
          </p:nvPr>
        </p:nvSpPr>
        <p:spPr>
          <a:xfrm>
            <a:off x="827088" y="80963"/>
            <a:ext cx="6300787" cy="857250"/>
          </a:xfrm>
        </p:spPr>
        <p:txBody>
          <a:bodyPr/>
          <a:lstStyle/>
          <a:p>
            <a:pPr>
              <a:defRPr/>
            </a:pPr>
            <a:r>
              <a:rPr lang="en-US" altLang="ja-JP" dirty="0" smtClean="0">
                <a:latin typeface="+mn-lt"/>
              </a:rPr>
              <a:t>3GPP Structure</a:t>
            </a:r>
            <a:endParaRPr kumimoji="1" lang="ja-JP" altLang="en-US" dirty="0" smtClean="0">
              <a:latin typeface="+mn-lt"/>
            </a:endParaRPr>
          </a:p>
        </p:txBody>
      </p:sp>
    </p:spTree>
    <p:extLst>
      <p:ext uri="{BB962C8B-B14F-4D97-AF65-F5344CB8AC3E}">
        <p14:creationId xmlns:p14="http://schemas.microsoft.com/office/powerpoint/2010/main" val="16383234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8"/>
          <p:cNvSpPr>
            <a:spLocks noChangeArrowheads="1"/>
          </p:cNvSpPr>
          <p:nvPr/>
        </p:nvSpPr>
        <p:spPr bwMode="auto">
          <a:xfrm>
            <a:off x="120254" y="1506141"/>
            <a:ext cx="5412581" cy="1154162"/>
          </a:xfrm>
          <a:prstGeom prst="rect">
            <a:avLst/>
          </a:prstGeom>
          <a:noFill/>
          <a:ln w="9525">
            <a:noFill/>
            <a:miter lim="800000"/>
            <a:headEnd/>
            <a:tailEnd/>
          </a:ln>
        </p:spPr>
        <p:txBody>
          <a:bodyPr>
            <a:spAutoFit/>
          </a:bodyPr>
          <a:lstStyle/>
          <a:p>
            <a:pPr marL="457189" indent="-457189">
              <a:lnSpc>
                <a:spcPct val="150000"/>
              </a:lnSpc>
              <a:buBlip>
                <a:blip r:embed="rId3"/>
              </a:buBlip>
              <a:defRPr/>
            </a:pPr>
            <a:r>
              <a:rPr lang="en-GB" sz="2800" dirty="0">
                <a:latin typeface="Calibri" pitchFamily="34" charset="0"/>
                <a:cs typeface="Arial" charset="0"/>
              </a:rPr>
              <a:t>Organizational Partners (SDOs)</a:t>
            </a:r>
            <a:endParaRPr lang="en-GB" sz="900" spc="225" dirty="0">
              <a:latin typeface="Calibri" pitchFamily="34" charset="0"/>
              <a:cs typeface="Arial" charset="0"/>
            </a:endParaRPr>
          </a:p>
          <a:p>
            <a:pPr marL="457189" lvl="1">
              <a:lnSpc>
                <a:spcPct val="150000"/>
              </a:lnSpc>
              <a:buClr>
                <a:srgbClr val="FF0000"/>
              </a:buClr>
              <a:defRPr/>
            </a:pPr>
            <a:endParaRPr lang="en-GB" sz="900" spc="225" dirty="0">
              <a:latin typeface="Calibri" pitchFamily="34" charset="0"/>
              <a:cs typeface="Arial" charset="0"/>
            </a:endParaRPr>
          </a:p>
          <a:p>
            <a:pPr marL="457189" lvl="1">
              <a:lnSpc>
                <a:spcPct val="150000"/>
              </a:lnSpc>
              <a:buClr>
                <a:srgbClr val="FF0000"/>
              </a:buClr>
              <a:defRPr/>
            </a:pPr>
            <a:endParaRPr lang="en-GB" sz="900" spc="225" dirty="0">
              <a:latin typeface="Calibri" pitchFamily="34" charset="0"/>
              <a:cs typeface="Arial" charset="0"/>
            </a:endParaRPr>
          </a:p>
        </p:txBody>
      </p:sp>
      <p:sp>
        <p:nvSpPr>
          <p:cNvPr id="46" name="כותרת 1"/>
          <p:cNvSpPr txBox="1">
            <a:spLocks/>
          </p:cNvSpPr>
          <p:nvPr/>
        </p:nvSpPr>
        <p:spPr bwMode="auto">
          <a:xfrm>
            <a:off x="1184857" y="254794"/>
            <a:ext cx="5184435" cy="490538"/>
          </a:xfrm>
          <a:prstGeom prst="rect">
            <a:avLst/>
          </a:prstGeom>
          <a:noFill/>
          <a:ln w="9525">
            <a:noFill/>
            <a:miter lim="800000"/>
            <a:headEnd/>
            <a:tailEnd/>
          </a:ln>
        </p:spPr>
        <p:txBody>
          <a:bodyPr anchor="ctr"/>
          <a:lstStyle/>
          <a:p>
            <a:pPr algn="ctr">
              <a:defRPr/>
            </a:pPr>
            <a:r>
              <a:rPr lang="fr-FR" sz="3300" dirty="0" err="1">
                <a:solidFill>
                  <a:srgbClr val="FF0000"/>
                </a:solidFill>
                <a:latin typeface="+mj-lt"/>
                <a:ea typeface="Calibri" pitchFamily="34" charset="0"/>
                <a:cs typeface="+mj-cs"/>
              </a:rPr>
              <a:t>Organizational</a:t>
            </a:r>
            <a:r>
              <a:rPr lang="fr-FR" sz="3300" dirty="0">
                <a:solidFill>
                  <a:srgbClr val="FF0000"/>
                </a:solidFill>
                <a:latin typeface="+mj-lt"/>
                <a:ea typeface="Calibri" pitchFamily="34" charset="0"/>
                <a:cs typeface="+mj-cs"/>
              </a:rPr>
              <a:t> </a:t>
            </a:r>
            <a:r>
              <a:rPr lang="fr-FR" sz="3300" dirty="0" err="1">
                <a:solidFill>
                  <a:srgbClr val="FF0000"/>
                </a:solidFill>
                <a:latin typeface="+mj-lt"/>
                <a:ea typeface="Calibri" pitchFamily="34" charset="0"/>
                <a:cs typeface="+mj-cs"/>
              </a:rPr>
              <a:t>Partners</a:t>
            </a:r>
            <a:r>
              <a:rPr lang="fr-FR" sz="3300" dirty="0">
                <a:solidFill>
                  <a:srgbClr val="FF0000"/>
                </a:solidFill>
                <a:latin typeface="+mj-lt"/>
                <a:ea typeface="Calibri" pitchFamily="34" charset="0"/>
                <a:cs typeface="+mj-cs"/>
              </a:rPr>
              <a:t> </a:t>
            </a:r>
            <a:endParaRPr lang="en-US" sz="3000" dirty="0">
              <a:solidFill>
                <a:srgbClr val="FF0000"/>
              </a:solidFill>
              <a:latin typeface="+mj-lt"/>
              <a:ea typeface="Calibri" pitchFamily="34" charset="0"/>
              <a:cs typeface="+mj-cs"/>
            </a:endParaRPr>
          </a:p>
        </p:txBody>
      </p:sp>
      <p:pic>
        <p:nvPicPr>
          <p:cNvPr id="8196"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34991" y="2537222"/>
            <a:ext cx="5156597"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94922" y="4191000"/>
            <a:ext cx="5238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54578" y="3794523"/>
            <a:ext cx="355997" cy="15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170760" y="3481388"/>
            <a:ext cx="50125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473553" y="3481387"/>
            <a:ext cx="395288" cy="386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906941" y="3381375"/>
            <a:ext cx="378619" cy="22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0"/>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285560" y="3594497"/>
            <a:ext cx="64412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5"/>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66260" y="3184923"/>
            <a:ext cx="534590"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2" name="Rectangle 12"/>
          <p:cNvSpPr>
            <a:spLocks noChangeArrowheads="1"/>
          </p:cNvSpPr>
          <p:nvPr/>
        </p:nvSpPr>
        <p:spPr bwMode="auto">
          <a:xfrm>
            <a:off x="670322" y="2390775"/>
            <a:ext cx="4572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Blip>
                <a:blip r:embed="rId3"/>
              </a:buBlip>
              <a:defRPr sz="2800">
                <a:solidFill>
                  <a:schemeClr val="tx1"/>
                </a:solidFill>
                <a:latin typeface="Calibri" panose="020F0502020204030204" pitchFamily="34" charset="0"/>
              </a:defRPr>
            </a:lvl1pPr>
            <a:lvl2pPr marL="171450" indent="-1714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lvl="1" eaLnBrk="1" hangingPunct="1">
              <a:spcBef>
                <a:spcPct val="0"/>
              </a:spcBef>
              <a:buClrTx/>
              <a:defRPr/>
            </a:pPr>
            <a:r>
              <a:rPr lang="en-GB" altLang="en-US" sz="2000" dirty="0">
                <a:latin typeface="+mn-lt"/>
              </a:rPr>
              <a:t>ARIB (Japan) </a:t>
            </a:r>
          </a:p>
          <a:p>
            <a:pPr lvl="1" eaLnBrk="1" hangingPunct="1">
              <a:spcBef>
                <a:spcPct val="0"/>
              </a:spcBef>
              <a:buClrTx/>
              <a:defRPr/>
            </a:pPr>
            <a:r>
              <a:rPr lang="en-GB" altLang="en-US" sz="2000" dirty="0">
                <a:latin typeface="+mn-lt"/>
              </a:rPr>
              <a:t>ATIS (USA) </a:t>
            </a:r>
          </a:p>
          <a:p>
            <a:pPr lvl="1" eaLnBrk="1" hangingPunct="1">
              <a:spcBef>
                <a:spcPct val="0"/>
              </a:spcBef>
              <a:buClrTx/>
              <a:defRPr/>
            </a:pPr>
            <a:r>
              <a:rPr lang="en-GB" altLang="en-US" sz="2000" dirty="0">
                <a:latin typeface="+mn-lt"/>
              </a:rPr>
              <a:t>CCSA (China) </a:t>
            </a:r>
          </a:p>
          <a:p>
            <a:pPr>
              <a:spcBef>
                <a:spcPct val="0"/>
              </a:spcBef>
              <a:buFontTx/>
              <a:buChar char="•"/>
              <a:defRPr/>
            </a:pPr>
            <a:r>
              <a:rPr lang="en-GB" altLang="en-US" sz="2000" dirty="0">
                <a:latin typeface="+mn-lt"/>
              </a:rPr>
              <a:t>ETSI (Europe) </a:t>
            </a:r>
          </a:p>
          <a:p>
            <a:pPr>
              <a:spcBef>
                <a:spcPct val="0"/>
              </a:spcBef>
              <a:buFontTx/>
              <a:buChar char="•"/>
              <a:defRPr/>
            </a:pPr>
            <a:r>
              <a:rPr lang="en-GB" altLang="en-US" sz="2000" dirty="0">
                <a:latin typeface="+mn-lt"/>
              </a:rPr>
              <a:t>TTA (Korea) </a:t>
            </a:r>
          </a:p>
          <a:p>
            <a:pPr>
              <a:spcBef>
                <a:spcPct val="0"/>
              </a:spcBef>
              <a:buFontTx/>
              <a:buChar char="•"/>
              <a:defRPr/>
            </a:pPr>
            <a:r>
              <a:rPr lang="en-GB" altLang="en-US" sz="2000" dirty="0">
                <a:latin typeface="+mn-lt"/>
              </a:rPr>
              <a:t>TTC (Japan) </a:t>
            </a:r>
          </a:p>
          <a:p>
            <a:pPr>
              <a:spcBef>
                <a:spcPct val="0"/>
              </a:spcBef>
              <a:buFontTx/>
              <a:buChar char="•"/>
              <a:defRPr/>
            </a:pPr>
            <a:r>
              <a:rPr lang="en-GB" altLang="en-US" sz="2000" dirty="0">
                <a:latin typeface="+mn-lt"/>
              </a:rPr>
              <a:t>TSDSI (India)</a:t>
            </a:r>
          </a:p>
        </p:txBody>
      </p:sp>
    </p:spTree>
    <p:extLst>
      <p:ext uri="{BB962C8B-B14F-4D97-AF65-F5344CB8AC3E}">
        <p14:creationId xmlns:p14="http://schemas.microsoft.com/office/powerpoint/2010/main" val="2870595177"/>
      </p:ext>
    </p:extLst>
  </p:cSld>
  <p:clrMapOvr>
    <a:masterClrMapping/>
  </p:clrMapOvr>
  <p:transition spd="slow" advClick="0" advTm="3000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8"/>
          <p:cNvSpPr>
            <a:spLocks noChangeArrowheads="1"/>
          </p:cNvSpPr>
          <p:nvPr/>
        </p:nvSpPr>
        <p:spPr bwMode="auto">
          <a:xfrm>
            <a:off x="120253" y="1391841"/>
            <a:ext cx="5548313" cy="1350370"/>
          </a:xfrm>
          <a:prstGeom prst="rect">
            <a:avLst/>
          </a:prstGeom>
          <a:noFill/>
          <a:ln w="9525">
            <a:noFill/>
            <a:miter lim="800000"/>
            <a:headEnd/>
            <a:tailEnd/>
          </a:ln>
        </p:spPr>
        <p:txBody>
          <a:bodyPr>
            <a:spAutoFit/>
          </a:bodyPr>
          <a:lstStyle/>
          <a:p>
            <a:pPr marL="214308" indent="-214308">
              <a:lnSpc>
                <a:spcPct val="150000"/>
              </a:lnSpc>
              <a:buClr>
                <a:srgbClr val="FF0000"/>
              </a:buClr>
              <a:buBlip>
                <a:blip r:embed="rId3"/>
              </a:buBlip>
              <a:defRPr/>
            </a:pPr>
            <a:r>
              <a:rPr lang="en-GB" sz="1600" b="1" dirty="0">
                <a:latin typeface="Calibri" pitchFamily="34" charset="0"/>
                <a:cs typeface="Arial" charset="0"/>
              </a:rPr>
              <a:t> </a:t>
            </a:r>
            <a:r>
              <a:rPr lang="en-GB" sz="2800" dirty="0">
                <a:latin typeface="Calibri" pitchFamily="34" charset="0"/>
                <a:cs typeface="Arial" charset="0"/>
              </a:rPr>
              <a:t>Market Representative Partners</a:t>
            </a:r>
          </a:p>
          <a:p>
            <a:pPr marL="546483" lvl="1" indent="-203592">
              <a:lnSpc>
                <a:spcPct val="150000"/>
              </a:lnSpc>
              <a:buClr>
                <a:srgbClr val="FF0000"/>
              </a:buClr>
              <a:buFont typeface="Arial" pitchFamily="34" charset="0"/>
              <a:buChar char="•"/>
              <a:defRPr/>
            </a:pPr>
            <a:r>
              <a:rPr lang="en-GB" sz="1600" dirty="0">
                <a:latin typeface="+mj-lt"/>
                <a:cs typeface="Arial" charset="0"/>
              </a:rPr>
              <a:t>17  Market partners representing  the broader industry:</a:t>
            </a:r>
          </a:p>
          <a:p>
            <a:pPr marL="546483" lvl="1" indent="-203592">
              <a:lnSpc>
                <a:spcPct val="150000"/>
              </a:lnSpc>
              <a:buClr>
                <a:srgbClr val="FF0000"/>
              </a:buClr>
              <a:defRPr/>
            </a:pPr>
            <a:r>
              <a:rPr lang="en-GB" sz="1050" dirty="0">
                <a:latin typeface="+mj-lt"/>
                <a:cs typeface="Arial" charset="0"/>
              </a:rPr>
              <a:t>	</a:t>
            </a:r>
            <a:endParaRPr lang="en-GB" sz="700" dirty="0">
              <a:latin typeface="Calibri" pitchFamily="34" charset="0"/>
              <a:cs typeface="Arial" charset="0"/>
            </a:endParaRPr>
          </a:p>
        </p:txBody>
      </p:sp>
      <p:sp>
        <p:nvSpPr>
          <p:cNvPr id="46" name="כותרת 1"/>
          <p:cNvSpPr txBox="1">
            <a:spLocks/>
          </p:cNvSpPr>
          <p:nvPr/>
        </p:nvSpPr>
        <p:spPr bwMode="auto">
          <a:xfrm>
            <a:off x="1120462" y="249436"/>
            <a:ext cx="6001555" cy="490538"/>
          </a:xfrm>
          <a:prstGeom prst="rect">
            <a:avLst/>
          </a:prstGeom>
          <a:noFill/>
          <a:ln w="9525">
            <a:noFill/>
            <a:miter lim="800000"/>
            <a:headEnd/>
            <a:tailEnd/>
          </a:ln>
        </p:spPr>
        <p:txBody>
          <a:bodyPr anchor="ctr"/>
          <a:lstStyle/>
          <a:p>
            <a:pPr algn="ctr">
              <a:defRPr/>
            </a:pPr>
            <a:r>
              <a:rPr lang="fr-FR" sz="3300" dirty="0" err="1">
                <a:solidFill>
                  <a:srgbClr val="FF0000"/>
                </a:solidFill>
                <a:latin typeface="+mj-lt"/>
                <a:ea typeface="Calibri" pitchFamily="34" charset="0"/>
                <a:cs typeface="+mj-cs"/>
              </a:rPr>
              <a:t>Market</a:t>
            </a:r>
            <a:r>
              <a:rPr lang="fr-FR" sz="3300" dirty="0">
                <a:solidFill>
                  <a:srgbClr val="FF0000"/>
                </a:solidFill>
                <a:latin typeface="+mj-lt"/>
                <a:ea typeface="Calibri" pitchFamily="34" charset="0"/>
                <a:cs typeface="+mj-cs"/>
              </a:rPr>
              <a:t> </a:t>
            </a:r>
            <a:r>
              <a:rPr lang="fr-FR" sz="3300" dirty="0" err="1">
                <a:solidFill>
                  <a:srgbClr val="FF0000"/>
                </a:solidFill>
                <a:latin typeface="+mj-lt"/>
                <a:ea typeface="Calibri" pitchFamily="34" charset="0"/>
                <a:cs typeface="+mj-cs"/>
              </a:rPr>
              <a:t>Representative</a:t>
            </a:r>
            <a:r>
              <a:rPr lang="fr-FR" sz="3300" dirty="0">
                <a:solidFill>
                  <a:srgbClr val="FF0000"/>
                </a:solidFill>
                <a:latin typeface="+mj-lt"/>
                <a:ea typeface="Calibri" pitchFamily="34" charset="0"/>
                <a:cs typeface="+mj-cs"/>
              </a:rPr>
              <a:t> </a:t>
            </a:r>
            <a:r>
              <a:rPr lang="fr-FR" sz="3300" dirty="0" err="1">
                <a:solidFill>
                  <a:srgbClr val="FF0000"/>
                </a:solidFill>
                <a:latin typeface="+mj-lt"/>
                <a:ea typeface="Calibri" pitchFamily="34" charset="0"/>
                <a:cs typeface="+mj-cs"/>
              </a:rPr>
              <a:t>Partners</a:t>
            </a:r>
            <a:endParaRPr lang="en-US" sz="3000" dirty="0">
              <a:solidFill>
                <a:srgbClr val="FF0000"/>
              </a:solidFill>
              <a:latin typeface="+mj-lt"/>
              <a:ea typeface="Calibri" pitchFamily="34" charset="0"/>
              <a:cs typeface="+mj-cs"/>
            </a:endParaRPr>
          </a:p>
        </p:txBody>
      </p:sp>
      <p:graphicFrame>
        <p:nvGraphicFramePr>
          <p:cNvPr id="3" name="Table 2"/>
          <p:cNvGraphicFramePr>
            <a:graphicFrameLocks noGrp="1"/>
          </p:cNvGraphicFramePr>
          <p:nvPr>
            <p:extLst/>
          </p:nvPr>
        </p:nvGraphicFramePr>
        <p:xfrm>
          <a:off x="325041" y="2788060"/>
          <a:ext cx="4516040" cy="3055638"/>
        </p:xfrm>
        <a:graphic>
          <a:graphicData uri="http://schemas.openxmlformats.org/drawingml/2006/table">
            <a:tbl>
              <a:tblPr firstRow="1" bandRow="1">
                <a:tableStyleId>{5C22544A-7EE6-4342-B048-85BDC9FD1C3A}</a:tableStyleId>
              </a:tblPr>
              <a:tblGrid>
                <a:gridCol w="2258020">
                  <a:extLst>
                    <a:ext uri="{9D8B030D-6E8A-4147-A177-3AD203B41FA5}">
                      <a16:colId xmlns="" xmlns:a16="http://schemas.microsoft.com/office/drawing/2014/main" val="20000"/>
                    </a:ext>
                  </a:extLst>
                </a:gridCol>
                <a:gridCol w="2258020">
                  <a:extLst>
                    <a:ext uri="{9D8B030D-6E8A-4147-A177-3AD203B41FA5}">
                      <a16:colId xmlns="" xmlns:a16="http://schemas.microsoft.com/office/drawing/2014/main" val="20001"/>
                    </a:ext>
                  </a:extLst>
                </a:gridCol>
              </a:tblGrid>
              <a:tr h="2227006">
                <a:tc>
                  <a:txBody>
                    <a:bodyPr/>
                    <a:lstStyle/>
                    <a:p>
                      <a:pPr marL="171450" indent="-171450">
                        <a:buFont typeface="Arial" panose="020B0604020202020204" pitchFamily="34" charset="0"/>
                        <a:buChar char="•"/>
                      </a:pPr>
                      <a:r>
                        <a:rPr lang="en-GB" sz="1400" b="0" dirty="0" smtClean="0">
                          <a:solidFill>
                            <a:schemeClr val="tx1"/>
                          </a:solidFill>
                          <a:latin typeface="+mn-lt"/>
                          <a:cs typeface="Arial" charset="0"/>
                        </a:rPr>
                        <a:t>5G Americas, </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5G Infrastructure Association,</a:t>
                      </a:r>
                    </a:p>
                    <a:p>
                      <a:pPr marL="171450" indent="-171450">
                        <a:buFont typeface="Arial" panose="020B0604020202020204" pitchFamily="34" charset="0"/>
                        <a:buChar char="•"/>
                      </a:pPr>
                      <a:r>
                        <a:rPr lang="en-GB" sz="1400" b="0" dirty="0" smtClean="0">
                          <a:solidFill>
                            <a:schemeClr val="tx1"/>
                          </a:solidFill>
                          <a:latin typeface="+mn-lt"/>
                          <a:cs typeface="Arial" charset="0"/>
                        </a:rPr>
                        <a:t>COAI (India),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CTIA</a:t>
                      </a:r>
                      <a:r>
                        <a:rPr lang="en-GB" sz="1400" b="0" dirty="0" smtClean="0">
                          <a:solidFill>
                            <a:schemeClr val="tx1"/>
                          </a:solidFill>
                          <a:latin typeface="+mn-lt"/>
                          <a:cs typeface="+mn-cs"/>
                        </a:rPr>
                        <a:t>,</a:t>
                      </a:r>
                      <a:endParaRPr lang="en-GB" sz="1400" b="0" dirty="0" smtClean="0">
                        <a:solidFill>
                          <a:schemeClr val="tx1"/>
                        </a:solidFill>
                        <a:latin typeface="+mn-lt"/>
                        <a:cs typeface="Arial" charset="0"/>
                      </a:endParaRP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GCF,</a:t>
                      </a:r>
                    </a:p>
                    <a:p>
                      <a:pPr marL="171450" indent="-171450">
                        <a:buFont typeface="Arial" panose="020B0604020202020204" pitchFamily="34" charset="0"/>
                        <a:buChar char="•"/>
                      </a:pPr>
                      <a:r>
                        <a:rPr lang="en-GB" sz="1400" b="0" dirty="0" smtClean="0">
                          <a:solidFill>
                            <a:schemeClr val="tx1"/>
                          </a:solidFill>
                          <a:latin typeface="+mn-lt"/>
                          <a:cs typeface="Arial" charset="0"/>
                        </a:rPr>
                        <a:t>GSA, </a:t>
                      </a:r>
                    </a:p>
                    <a:p>
                      <a:pPr marL="171450" indent="-171450">
                        <a:buFont typeface="Arial" panose="020B0604020202020204" pitchFamily="34" charset="0"/>
                        <a:buChar char="•"/>
                      </a:pPr>
                      <a:r>
                        <a:rPr lang="en-GB" sz="1400" b="0" dirty="0" smtClean="0">
                          <a:solidFill>
                            <a:schemeClr val="tx1"/>
                          </a:solidFill>
                          <a:latin typeface="+mn-lt"/>
                          <a:cs typeface="Arial" charset="0"/>
                        </a:rPr>
                        <a:t>GSMA, </a:t>
                      </a:r>
                    </a:p>
                    <a:p>
                      <a:pPr marL="171450" indent="-171450">
                        <a:buFont typeface="Arial" panose="020B0604020202020204" pitchFamily="34" charset="0"/>
                        <a:buChar char="•"/>
                      </a:pPr>
                      <a:r>
                        <a:rPr lang="en-GB" sz="1400" b="0" kern="1200" dirty="0" smtClean="0">
                          <a:solidFill>
                            <a:schemeClr val="tx1"/>
                          </a:solidFill>
                          <a:latin typeface="+mn-lt"/>
                          <a:ea typeface="+mn-ea"/>
                          <a:cs typeface="Arial" charset="0"/>
                        </a:rPr>
                        <a:t>IPV6 Forum, </a:t>
                      </a:r>
                    </a:p>
                    <a:p>
                      <a:pPr marL="171450" indent="-171450">
                        <a:buFont typeface="Arial" panose="020B0604020202020204" pitchFamily="34" charset="0"/>
                        <a:buChar char="•"/>
                      </a:pPr>
                      <a:endParaRPr lang="en-GB" sz="1400" b="0" dirty="0">
                        <a:solidFill>
                          <a:schemeClr val="tx1"/>
                        </a:solidFill>
                        <a:latin typeface="+mn-lt"/>
                      </a:endParaRPr>
                    </a:p>
                  </a:txBody>
                  <a:tcPr marL="68542" marR="68542" marT="34299" marB="34299">
                    <a:noFill/>
                  </a:tcPr>
                </a:tc>
                <a:tc>
                  <a:txBody>
                    <a:bodyPr/>
                    <a:lstStyle/>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kern="1200" dirty="0" smtClean="0">
                          <a:solidFill>
                            <a:schemeClr val="tx1"/>
                          </a:solidFill>
                          <a:latin typeface="+mn-lt"/>
                          <a:ea typeface="+mn-ea"/>
                          <a:cs typeface="Arial" charset="0"/>
                        </a:rPr>
                        <a:t>MDG (formerly CDG), </a:t>
                      </a:r>
                      <a:endParaRPr lang="en-GB" sz="1400" b="0" dirty="0" smtClean="0">
                        <a:solidFill>
                          <a:schemeClr val="tx1"/>
                        </a:solidFill>
                        <a:latin typeface="+mn-lt"/>
                        <a:cs typeface="Arial" charset="0"/>
                      </a:endParaRP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NGMN Alliance,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Public Safety Communication Europe (PSCE) Forum,</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Small Cell Forum,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TCCA,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TD Industry Alliance,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TD-Forum,</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smtClean="0">
                          <a:solidFill>
                            <a:schemeClr val="tx1"/>
                          </a:solidFill>
                          <a:latin typeface="+mn-lt"/>
                          <a:cs typeface="Arial" charset="0"/>
                        </a:rPr>
                        <a:t>Wireless Broadband Alliance</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400" b="0" dirty="0" smtClean="0">
                        <a:solidFill>
                          <a:schemeClr val="tx1"/>
                        </a:solidFill>
                        <a:latin typeface="+mn-lt"/>
                        <a:cs typeface="Arial"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1" dirty="0" smtClean="0">
                          <a:solidFill>
                            <a:srgbClr val="72AF2F"/>
                          </a:solidFill>
                          <a:latin typeface="+mn-lt"/>
                          <a:cs typeface="Arial" charset="0"/>
                        </a:rPr>
                        <a:t>NEW</a:t>
                      </a:r>
                      <a:r>
                        <a:rPr lang="en-GB" sz="1400" b="0" baseline="0" dirty="0" smtClean="0">
                          <a:solidFill>
                            <a:schemeClr val="tx1"/>
                          </a:solidFill>
                          <a:latin typeface="+mn-lt"/>
                          <a:cs typeface="Arial" charset="0"/>
                        </a:rPr>
                        <a:t>: 5G Automotive Association (5GAA)</a:t>
                      </a:r>
                    </a:p>
                  </a:txBody>
                  <a:tcPr marL="68542" marR="68542" marT="34299" marB="34299">
                    <a:noFill/>
                  </a:tcPr>
                </a:tc>
                <a:extLst>
                  <a:ext uri="{0D108BD9-81ED-4DB2-BD59-A6C34878D82A}">
                    <a16:rowId xmlns="" xmlns:a16="http://schemas.microsoft.com/office/drawing/2014/main" val="10000"/>
                  </a:ext>
                </a:extLst>
              </a:tr>
            </a:tbl>
          </a:graphicData>
        </a:graphic>
      </p:graphicFrame>
      <p:pic>
        <p:nvPicPr>
          <p:cNvPr id="10252"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1081" y="2719388"/>
            <a:ext cx="3920729" cy="2218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9811684"/>
      </p:ext>
    </p:extLst>
  </p:cSld>
  <p:clrMapOvr>
    <a:masterClrMapping/>
  </p:clrMapOvr>
  <p:transition spd="slow" advClick="0" advTm="3000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2128" y="1595437"/>
            <a:ext cx="1528763" cy="1006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0669" y="2817019"/>
            <a:ext cx="1559719" cy="88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itle 1"/>
          <p:cNvSpPr>
            <a:spLocks noGrp="1"/>
          </p:cNvSpPr>
          <p:nvPr>
            <p:ph type="title"/>
          </p:nvPr>
        </p:nvSpPr>
        <p:spPr>
          <a:xfrm>
            <a:off x="451792" y="227411"/>
            <a:ext cx="8229600" cy="683419"/>
          </a:xfrm>
        </p:spPr>
        <p:txBody>
          <a:bodyPr/>
          <a:lstStyle/>
          <a:p>
            <a:pPr>
              <a:defRPr/>
            </a:pPr>
            <a:r>
              <a:rPr lang="en-US" altLang="ja-JP" dirty="0"/>
              <a:t>The 3GPP-centric standards </a:t>
            </a:r>
            <a:r>
              <a:rPr lang="en-US" altLang="ja-JP" dirty="0" smtClean="0"/>
              <a:t>map</a:t>
            </a:r>
            <a:endParaRPr lang="en-US" altLang="en-US" dirty="0"/>
          </a:p>
        </p:txBody>
      </p:sp>
      <p:grpSp>
        <p:nvGrpSpPr>
          <p:cNvPr id="12293" name="Group 6"/>
          <p:cNvGrpSpPr>
            <a:grpSpLocks/>
          </p:cNvGrpSpPr>
          <p:nvPr/>
        </p:nvGrpSpPr>
        <p:grpSpPr bwMode="auto">
          <a:xfrm>
            <a:off x="108348" y="1554957"/>
            <a:ext cx="8392715" cy="3946922"/>
            <a:chOff x="-86792" y="753348"/>
            <a:chExt cx="9223826" cy="4039315"/>
          </a:xfrm>
        </p:grpSpPr>
        <p:sp>
          <p:nvSpPr>
            <p:cNvPr id="8" name="AutoShape 26"/>
            <p:cNvSpPr>
              <a:spLocks noChangeArrowheads="1"/>
            </p:cNvSpPr>
            <p:nvPr/>
          </p:nvSpPr>
          <p:spPr bwMode="auto">
            <a:xfrm>
              <a:off x="7742141" y="4207785"/>
              <a:ext cx="1258806" cy="481306"/>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11" name="AutoShape 4"/>
            <p:cNvSpPr>
              <a:spLocks noChangeArrowheads="1"/>
            </p:cNvSpPr>
            <p:nvPr/>
          </p:nvSpPr>
          <p:spPr bwMode="auto">
            <a:xfrm>
              <a:off x="125190" y="1065283"/>
              <a:ext cx="1839793" cy="616559"/>
            </a:xfrm>
            <a:prstGeom prst="roundRect">
              <a:avLst>
                <a:gd name="adj" fmla="val 16667"/>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hangingPunct="1">
                <a:defRPr/>
              </a:pPr>
              <a:endParaRPr lang="ja-JP" altLang="en-US" sz="750"/>
            </a:p>
          </p:txBody>
        </p:sp>
        <p:sp>
          <p:nvSpPr>
            <p:cNvPr id="12" name="Rectangle 5"/>
            <p:cNvSpPr>
              <a:spLocks noChangeArrowheads="1"/>
            </p:cNvSpPr>
            <p:nvPr/>
          </p:nvSpPr>
          <p:spPr bwMode="auto">
            <a:xfrm>
              <a:off x="1000596" y="1249276"/>
              <a:ext cx="990557" cy="283483"/>
            </a:xfrm>
            <a:prstGeom prst="rect">
              <a:avLst/>
            </a:prstGeom>
            <a:noFill/>
            <a:ln w="38100" algn="ctr">
              <a:noFill/>
              <a:miter lim="800000"/>
              <a:headEnd/>
              <a:tailEnd/>
            </a:ln>
          </p:spPr>
          <p:txBody>
            <a:bodyPr>
              <a:spAutoFit/>
            </a:bodyPr>
            <a:lstStyle/>
            <a:p>
              <a:pPr eaLnBrk="1" hangingPunct="1">
                <a:defRPr/>
              </a:pPr>
              <a:r>
                <a:rPr kumimoji="1" lang="en-US" altLang="ja-JP" sz="1200" dirty="0">
                  <a:latin typeface="+mn-lt"/>
                </a:rPr>
                <a:t>ITU-R/T</a:t>
              </a:r>
            </a:p>
          </p:txBody>
        </p:sp>
        <p:pic>
          <p:nvPicPr>
            <p:cNvPr id="12306" name="Picture 6" descr="logo_iet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43201" y="1127114"/>
              <a:ext cx="661988" cy="26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AutoShape 11"/>
            <p:cNvSpPr>
              <a:spLocks noChangeArrowheads="1"/>
            </p:cNvSpPr>
            <p:nvPr/>
          </p:nvSpPr>
          <p:spPr bwMode="auto">
            <a:xfrm>
              <a:off x="3832254" y="753348"/>
              <a:ext cx="1875124" cy="1551146"/>
            </a:xfrm>
            <a:prstGeom prst="roundRect">
              <a:avLst>
                <a:gd name="adj" fmla="val 9769"/>
              </a:avLst>
            </a:prstGeom>
            <a:noFill/>
            <a:ln>
              <a:headEnd/>
              <a:tailEnd/>
            </a:ln>
          </p:spPr>
          <p:style>
            <a:lnRef idx="2">
              <a:schemeClr val="accent3"/>
            </a:lnRef>
            <a:fillRef idx="1">
              <a:schemeClr val="lt1"/>
            </a:fillRef>
            <a:effectRef idx="0">
              <a:schemeClr val="accent3"/>
            </a:effectRef>
            <a:fontRef idx="minor">
              <a:schemeClr val="dk1"/>
            </a:fontRef>
          </p:style>
          <p:txBody>
            <a:bodyPr wrap="none" anchor="ctr"/>
            <a:lstStyle/>
            <a:p>
              <a:pPr eaLnBrk="1" hangingPunct="1">
                <a:defRPr/>
              </a:pPr>
              <a:endParaRPr lang="ja-JP" altLang="en-US" sz="750"/>
            </a:p>
          </p:txBody>
        </p:sp>
        <p:pic>
          <p:nvPicPr>
            <p:cNvPr id="12308" name="Picture 12" descr="OMA Web Site">
              <a:hlinkClick r:id="rId6" tooltip="OMA Web Sit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21456" y="1572309"/>
              <a:ext cx="920750" cy="199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09" name="Group 81"/>
            <p:cNvGrpSpPr>
              <a:grpSpLocks/>
            </p:cNvGrpSpPr>
            <p:nvPr/>
          </p:nvGrpSpPr>
          <p:grpSpPr bwMode="auto">
            <a:xfrm>
              <a:off x="-86792" y="2175333"/>
              <a:ext cx="902886" cy="1337909"/>
              <a:chOff x="-86792" y="2900556"/>
              <a:chExt cx="902886" cy="1784211"/>
            </a:xfrm>
          </p:grpSpPr>
          <p:sp>
            <p:nvSpPr>
              <p:cNvPr id="68" name="AutoShape 9"/>
              <p:cNvSpPr>
                <a:spLocks noChangeArrowheads="1"/>
              </p:cNvSpPr>
              <p:nvPr/>
            </p:nvSpPr>
            <p:spPr bwMode="auto">
              <a:xfrm rot="16200000">
                <a:off x="-180694" y="3687979"/>
                <a:ext cx="1784211" cy="209365"/>
              </a:xfrm>
              <a:prstGeom prst="rightArrow">
                <a:avLst>
                  <a:gd name="adj1" fmla="val 50000"/>
                  <a:gd name="adj2" fmla="val 141246"/>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p>
            </p:txBody>
          </p:sp>
          <p:sp>
            <p:nvSpPr>
              <p:cNvPr id="69" name="Text Box 16"/>
              <p:cNvSpPr txBox="1">
                <a:spLocks noChangeArrowheads="1"/>
              </p:cNvSpPr>
              <p:nvPr/>
            </p:nvSpPr>
            <p:spPr bwMode="auto">
              <a:xfrm>
                <a:off x="-86792" y="3613915"/>
                <a:ext cx="850544" cy="441056"/>
              </a:xfrm>
              <a:prstGeom prst="rect">
                <a:avLst/>
              </a:prstGeom>
              <a:noFill/>
              <a:ln w="9525">
                <a:noFill/>
                <a:miter lim="800000"/>
                <a:headEnd/>
                <a:tailEnd/>
              </a:ln>
            </p:spPr>
            <p:txBody>
              <a:bodyPr>
                <a:spAutoFit/>
              </a:bodyPr>
              <a:lstStyle/>
              <a:p>
                <a:pPr algn="ctr" eaLnBrk="1" hangingPunct="1">
                  <a:defRPr/>
                </a:pPr>
                <a:r>
                  <a:rPr kumimoji="1" lang="en-US" altLang="ja-JP" sz="750" dirty="0">
                    <a:solidFill>
                      <a:schemeClr val="tx2"/>
                    </a:solidFill>
                    <a:latin typeface="+mn-lt"/>
                  </a:rPr>
                  <a:t>Reference to 3GPP specs</a:t>
                </a:r>
              </a:p>
            </p:txBody>
          </p:sp>
        </p:grpSp>
        <p:grpSp>
          <p:nvGrpSpPr>
            <p:cNvPr id="12310" name="Group 79"/>
            <p:cNvGrpSpPr>
              <a:grpSpLocks/>
            </p:cNvGrpSpPr>
            <p:nvPr/>
          </p:nvGrpSpPr>
          <p:grpSpPr bwMode="auto">
            <a:xfrm>
              <a:off x="4723363" y="2593277"/>
              <a:ext cx="1046823" cy="1342783"/>
              <a:chOff x="4723363" y="3457821"/>
              <a:chExt cx="1046823" cy="1789259"/>
            </a:xfrm>
          </p:grpSpPr>
          <p:sp>
            <p:nvSpPr>
              <p:cNvPr id="66" name="AutoShape 17"/>
              <p:cNvSpPr>
                <a:spLocks noChangeArrowheads="1"/>
              </p:cNvSpPr>
              <p:nvPr/>
            </p:nvSpPr>
            <p:spPr bwMode="auto">
              <a:xfrm>
                <a:off x="4723363" y="3457821"/>
                <a:ext cx="191045" cy="1789259"/>
              </a:xfrm>
              <a:prstGeom prst="upDownArrow">
                <a:avLst>
                  <a:gd name="adj1" fmla="val 50000"/>
                  <a:gd name="adj2" fmla="val 78382"/>
                </a:avLst>
              </a:prstGeom>
              <a:ln>
                <a:headEnd/>
                <a:tailEnd/>
              </a:ln>
            </p:spPr>
            <p:style>
              <a:lnRef idx="1">
                <a:schemeClr val="accent4"/>
              </a:lnRef>
              <a:fillRef idx="3">
                <a:schemeClr val="accent4"/>
              </a:fillRef>
              <a:effectRef idx="2">
                <a:schemeClr val="accent4"/>
              </a:effectRef>
              <a:fontRef idx="minor">
                <a:schemeClr val="lt1"/>
              </a:fontRef>
            </p:style>
            <p:txBody>
              <a:bodyPr vert="eaVert" wrap="none" anchor="ctr"/>
              <a:lstStyle/>
              <a:p>
                <a:pPr eaLnBrk="1" hangingPunct="1">
                  <a:defRPr/>
                </a:pPr>
                <a:endParaRPr lang="ja-JP" altLang="en-US" sz="750"/>
              </a:p>
            </p:txBody>
          </p:sp>
          <p:sp>
            <p:nvSpPr>
              <p:cNvPr id="67" name="Text Box 18"/>
              <p:cNvSpPr txBox="1">
                <a:spLocks noChangeArrowheads="1"/>
              </p:cNvSpPr>
              <p:nvPr/>
            </p:nvSpPr>
            <p:spPr bwMode="auto">
              <a:xfrm>
                <a:off x="4867300" y="3902700"/>
                <a:ext cx="902886" cy="834179"/>
              </a:xfrm>
              <a:prstGeom prst="rect">
                <a:avLst/>
              </a:prstGeom>
              <a:noFill/>
              <a:ln w="9525">
                <a:noFill/>
                <a:miter lim="800000"/>
                <a:headEnd/>
                <a:tailEnd/>
              </a:ln>
            </p:spPr>
            <p:txBody>
              <a:bodyPr>
                <a:spAutoFit/>
              </a:bodyPr>
              <a:lstStyle/>
              <a:p>
                <a:pPr algn="ctr" eaLnBrk="1" hangingPunct="1">
                  <a:defRPr/>
                </a:pPr>
                <a:r>
                  <a:rPr kumimoji="1" lang="en-US" altLang="ja-JP" sz="675" dirty="0">
                    <a:solidFill>
                      <a:schemeClr val="tx2"/>
                    </a:solidFill>
                    <a:latin typeface="+mn-lt"/>
                  </a:rPr>
                  <a:t>SDO Partners govern the project &amp; transpose 3GPP specs locally</a:t>
                </a:r>
              </a:p>
            </p:txBody>
          </p:sp>
        </p:grpSp>
        <p:sp>
          <p:nvSpPr>
            <p:cNvPr id="22" name="AutoShape 22"/>
            <p:cNvSpPr>
              <a:spLocks noChangeArrowheads="1"/>
            </p:cNvSpPr>
            <p:nvPr/>
          </p:nvSpPr>
          <p:spPr bwMode="auto">
            <a:xfrm>
              <a:off x="1564573" y="4209003"/>
              <a:ext cx="1871198" cy="487398"/>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3" name="AutoShape 23"/>
            <p:cNvSpPr>
              <a:spLocks noChangeArrowheads="1"/>
            </p:cNvSpPr>
            <p:nvPr/>
          </p:nvSpPr>
          <p:spPr bwMode="auto">
            <a:xfrm>
              <a:off x="99019" y="4217533"/>
              <a:ext cx="1368722" cy="478869"/>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4" name="AutoShape 24"/>
            <p:cNvSpPr>
              <a:spLocks noChangeArrowheads="1"/>
            </p:cNvSpPr>
            <p:nvPr/>
          </p:nvSpPr>
          <p:spPr bwMode="auto">
            <a:xfrm>
              <a:off x="3522133" y="4217533"/>
              <a:ext cx="1367413" cy="478869"/>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5" name="AutoShape 25"/>
            <p:cNvSpPr>
              <a:spLocks noChangeArrowheads="1"/>
            </p:cNvSpPr>
            <p:nvPr/>
          </p:nvSpPr>
          <p:spPr bwMode="auto">
            <a:xfrm>
              <a:off x="4973292" y="4209003"/>
              <a:ext cx="1368722" cy="480087"/>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6" name="AutoShape 26"/>
            <p:cNvSpPr>
              <a:spLocks noChangeArrowheads="1"/>
            </p:cNvSpPr>
            <p:nvPr/>
          </p:nvSpPr>
          <p:spPr bwMode="auto">
            <a:xfrm>
              <a:off x="6427069" y="4207785"/>
              <a:ext cx="1257497" cy="482524"/>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pic>
          <p:nvPicPr>
            <p:cNvPr id="12316" name="Picture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4638" y="4354513"/>
              <a:ext cx="89535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17" name="Group 76"/>
            <p:cNvGrpSpPr>
              <a:grpSpLocks/>
            </p:cNvGrpSpPr>
            <p:nvPr/>
          </p:nvGrpSpPr>
          <p:grpSpPr bwMode="auto">
            <a:xfrm>
              <a:off x="5907583" y="1765919"/>
              <a:ext cx="1916996" cy="437440"/>
              <a:chOff x="5907583" y="2355622"/>
              <a:chExt cx="1916996" cy="582101"/>
            </a:xfrm>
          </p:grpSpPr>
          <p:sp>
            <p:nvSpPr>
              <p:cNvPr id="62" name="AutoShape 20"/>
              <p:cNvSpPr>
                <a:spLocks noChangeArrowheads="1"/>
              </p:cNvSpPr>
              <p:nvPr/>
            </p:nvSpPr>
            <p:spPr bwMode="auto">
              <a:xfrm rot="17032026">
                <a:off x="6594332" y="1929926"/>
                <a:ext cx="321048" cy="1694546"/>
              </a:xfrm>
              <a:prstGeom prst="upDownArrow">
                <a:avLst>
                  <a:gd name="adj1" fmla="val 50000"/>
                  <a:gd name="adj2" fmla="val 63382"/>
                </a:avLst>
              </a:prstGeom>
              <a:ln>
                <a:headEnd/>
                <a:tailEnd/>
              </a:ln>
            </p:spPr>
            <p:style>
              <a:lnRef idx="1">
                <a:schemeClr val="accent4"/>
              </a:lnRef>
              <a:fillRef idx="3">
                <a:schemeClr val="accent4"/>
              </a:fillRef>
              <a:effectRef idx="2">
                <a:schemeClr val="accent4"/>
              </a:effectRef>
              <a:fontRef idx="minor">
                <a:schemeClr val="lt1"/>
              </a:fontRef>
            </p:style>
            <p:txBody>
              <a:bodyPr vert="eaVert" wrap="none" anchor="ctr"/>
              <a:lstStyle/>
              <a:p>
                <a:pPr eaLnBrk="1" hangingPunct="1">
                  <a:defRPr/>
                </a:pPr>
                <a:endParaRPr lang="ja-JP" altLang="en-US" sz="750">
                  <a:solidFill>
                    <a:schemeClr val="tx2"/>
                  </a:solidFill>
                </a:endParaRPr>
              </a:p>
            </p:txBody>
          </p:sp>
          <p:sp>
            <p:nvSpPr>
              <p:cNvPr id="63" name="Text Box 33"/>
              <p:cNvSpPr txBox="1">
                <a:spLocks noChangeArrowheads="1"/>
              </p:cNvSpPr>
              <p:nvPr/>
            </p:nvSpPr>
            <p:spPr bwMode="auto">
              <a:xfrm>
                <a:off x="6616806" y="2355622"/>
                <a:ext cx="1207773" cy="314359"/>
              </a:xfrm>
              <a:prstGeom prst="rect">
                <a:avLst/>
              </a:prstGeom>
              <a:noFill/>
              <a:ln w="9525">
                <a:noFill/>
                <a:miter lim="800000"/>
                <a:headEnd/>
                <a:tailEnd/>
              </a:ln>
            </p:spPr>
            <p:txBody>
              <a:bodyPr>
                <a:spAutoFit/>
              </a:bodyPr>
              <a:lstStyle/>
              <a:p>
                <a:pPr algn="ctr" eaLnBrk="1" hangingPunct="1">
                  <a:defRPr/>
                </a:pPr>
                <a:r>
                  <a:rPr kumimoji="1" lang="en-US" altLang="ja-JP" sz="900" dirty="0">
                    <a:solidFill>
                      <a:schemeClr val="tx2"/>
                    </a:solidFill>
                    <a:latin typeface="+mn-lt"/>
                  </a:rPr>
                  <a:t>Cross reference</a:t>
                </a:r>
              </a:p>
            </p:txBody>
          </p:sp>
        </p:grpSp>
        <p:pic>
          <p:nvPicPr>
            <p:cNvPr id="12318" name="Picture 35" descr="WIFI_Alliance_Logo">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31628" y="2689221"/>
              <a:ext cx="5492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9" name="Picture 36" descr="IEEE Logo">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39453" y="3196612"/>
              <a:ext cx="7302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AutoShape 37"/>
            <p:cNvSpPr>
              <a:spLocks noChangeArrowheads="1"/>
            </p:cNvSpPr>
            <p:nvPr/>
          </p:nvSpPr>
          <p:spPr bwMode="auto">
            <a:xfrm>
              <a:off x="7848133" y="937341"/>
              <a:ext cx="1110941" cy="2696532"/>
            </a:xfrm>
            <a:prstGeom prst="roundRect">
              <a:avLst>
                <a:gd name="adj" fmla="val 16667"/>
              </a:avLst>
            </a:prstGeom>
            <a:noFill/>
            <a:ln w="3175">
              <a:solidFill>
                <a:schemeClr val="tx1"/>
              </a:solidFill>
              <a:headEnd/>
              <a:tailEnd/>
            </a:ln>
          </p:spPr>
          <p:style>
            <a:lnRef idx="2">
              <a:schemeClr val="accent2"/>
            </a:lnRef>
            <a:fillRef idx="1">
              <a:schemeClr val="lt1"/>
            </a:fillRef>
            <a:effectRef idx="0">
              <a:schemeClr val="accent2"/>
            </a:effectRef>
            <a:fontRef idx="minor">
              <a:schemeClr val="dk1"/>
            </a:fontRef>
          </p:style>
          <p:txBody>
            <a:bodyPr wrap="none" anchor="ctr"/>
            <a:lstStyle/>
            <a:p>
              <a:pPr eaLnBrk="1" hangingPunct="1">
                <a:defRPr/>
              </a:pPr>
              <a:endParaRPr lang="ja-JP" altLang="en-US" sz="750"/>
            </a:p>
          </p:txBody>
        </p:sp>
        <p:grpSp>
          <p:nvGrpSpPr>
            <p:cNvPr id="12321" name="Group 77"/>
            <p:cNvGrpSpPr>
              <a:grpSpLocks/>
            </p:cNvGrpSpPr>
            <p:nvPr/>
          </p:nvGrpSpPr>
          <p:grpSpPr bwMode="auto">
            <a:xfrm>
              <a:off x="3168546" y="1739111"/>
              <a:ext cx="743808" cy="531264"/>
              <a:chOff x="3165462" y="2314709"/>
              <a:chExt cx="744632" cy="711077"/>
            </a:xfrm>
          </p:grpSpPr>
          <p:sp>
            <p:nvSpPr>
              <p:cNvPr id="60" name="AutoShape 40"/>
              <p:cNvSpPr>
                <a:spLocks noChangeArrowheads="1"/>
              </p:cNvSpPr>
              <p:nvPr/>
            </p:nvSpPr>
            <p:spPr bwMode="auto">
              <a:xfrm rot="20310549">
                <a:off x="3431670" y="2779518"/>
                <a:ext cx="369414" cy="246268"/>
              </a:xfrm>
              <a:prstGeom prst="rightArrow">
                <a:avLst>
                  <a:gd name="adj1" fmla="val 50000"/>
                  <a:gd name="adj2" fmla="val 66092"/>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solidFill>
                    <a:schemeClr val="tx2"/>
                  </a:solidFill>
                </a:endParaRPr>
              </a:p>
            </p:txBody>
          </p:sp>
          <p:sp>
            <p:nvSpPr>
              <p:cNvPr id="61" name="Text Box 41"/>
              <p:cNvSpPr txBox="1">
                <a:spLocks noChangeArrowheads="1"/>
              </p:cNvSpPr>
              <p:nvPr/>
            </p:nvSpPr>
            <p:spPr bwMode="auto">
              <a:xfrm>
                <a:off x="3165462" y="2314709"/>
                <a:ext cx="744632" cy="411051"/>
              </a:xfrm>
              <a:prstGeom prst="rect">
                <a:avLst/>
              </a:prstGeom>
              <a:noFill/>
              <a:ln w="9525">
                <a:noFill/>
                <a:miter lim="800000"/>
                <a:headEnd/>
                <a:tailEnd/>
              </a:ln>
            </p:spPr>
            <p:txBody>
              <a:bodyPr wrap="none">
                <a:spAutoFit/>
              </a:bodyPr>
              <a:lstStyle/>
              <a:p>
                <a:pPr algn="ctr" eaLnBrk="1" hangingPunct="1">
                  <a:defRPr/>
                </a:pPr>
                <a:r>
                  <a:rPr kumimoji="1" lang="en-US" altLang="ja-JP" sz="675" dirty="0">
                    <a:solidFill>
                      <a:schemeClr val="tx2"/>
                    </a:solidFill>
                    <a:latin typeface="+mn-lt"/>
                  </a:rPr>
                  <a:t>Direct</a:t>
                </a:r>
              </a:p>
              <a:p>
                <a:pPr algn="ctr" eaLnBrk="1" hangingPunct="1">
                  <a:defRPr/>
                </a:pPr>
                <a:r>
                  <a:rPr kumimoji="1" lang="en-US" altLang="ja-JP" sz="675" dirty="0">
                    <a:solidFill>
                      <a:schemeClr val="tx2"/>
                    </a:solidFill>
                    <a:latin typeface="+mn-lt"/>
                  </a:rPr>
                  <a:t>Requirements</a:t>
                </a:r>
              </a:p>
            </p:txBody>
          </p:sp>
        </p:grpSp>
        <p:sp>
          <p:nvSpPr>
            <p:cNvPr id="33" name="Text Box 44"/>
            <p:cNvSpPr txBox="1">
              <a:spLocks noChangeArrowheads="1"/>
            </p:cNvSpPr>
            <p:nvPr/>
          </p:nvSpPr>
          <p:spPr bwMode="auto">
            <a:xfrm>
              <a:off x="2205752" y="4072531"/>
              <a:ext cx="546494" cy="259860"/>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Japan</a:t>
              </a:r>
            </a:p>
          </p:txBody>
        </p:sp>
        <p:sp>
          <p:nvSpPr>
            <p:cNvPr id="34" name="Text Box 45"/>
            <p:cNvSpPr txBox="1">
              <a:spLocks noChangeArrowheads="1"/>
            </p:cNvSpPr>
            <p:nvPr/>
          </p:nvSpPr>
          <p:spPr bwMode="auto">
            <a:xfrm>
              <a:off x="581866" y="4079842"/>
              <a:ext cx="370320" cy="259860"/>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EU</a:t>
              </a:r>
            </a:p>
          </p:txBody>
        </p:sp>
        <p:sp>
          <p:nvSpPr>
            <p:cNvPr id="35" name="Text Box 46"/>
            <p:cNvSpPr txBox="1">
              <a:spLocks noChangeArrowheads="1"/>
            </p:cNvSpPr>
            <p:nvPr/>
          </p:nvSpPr>
          <p:spPr bwMode="auto">
            <a:xfrm>
              <a:off x="3880670" y="4066439"/>
              <a:ext cx="553541" cy="259860"/>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Korea</a:t>
              </a:r>
            </a:p>
          </p:txBody>
        </p:sp>
        <p:sp>
          <p:nvSpPr>
            <p:cNvPr id="36" name="Text Box 47"/>
            <p:cNvSpPr txBox="1">
              <a:spLocks noChangeArrowheads="1"/>
            </p:cNvSpPr>
            <p:nvPr/>
          </p:nvSpPr>
          <p:spPr bwMode="auto">
            <a:xfrm>
              <a:off x="5344915" y="4082279"/>
              <a:ext cx="541208" cy="259860"/>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China</a:t>
              </a:r>
            </a:p>
          </p:txBody>
        </p:sp>
        <p:sp>
          <p:nvSpPr>
            <p:cNvPr id="37" name="Text Box 48"/>
            <p:cNvSpPr txBox="1">
              <a:spLocks noChangeArrowheads="1"/>
            </p:cNvSpPr>
            <p:nvPr/>
          </p:nvSpPr>
          <p:spPr bwMode="auto">
            <a:xfrm>
              <a:off x="6499038" y="4094464"/>
              <a:ext cx="1148889" cy="236236"/>
            </a:xfrm>
            <a:prstGeom prst="rect">
              <a:avLst/>
            </a:prstGeom>
            <a:solidFill>
              <a:schemeClr val="bg1"/>
            </a:solidFill>
            <a:ln w="9525">
              <a:noFill/>
              <a:miter lim="800000"/>
              <a:headEnd/>
              <a:tailEnd/>
            </a:ln>
          </p:spPr>
          <p:txBody>
            <a:bodyPr lIns="0" rIns="0">
              <a:spAutoFit/>
            </a:bodyPr>
            <a:lstStyle/>
            <a:p>
              <a:pPr algn="ctr" eaLnBrk="1" hangingPunct="1">
                <a:defRPr/>
              </a:pPr>
              <a:r>
                <a:rPr kumimoji="1" lang="en-US" altLang="ja-JP" sz="900" dirty="0">
                  <a:latin typeface="+mn-lt"/>
                </a:rPr>
                <a:t>North America</a:t>
              </a:r>
            </a:p>
          </p:txBody>
        </p:sp>
        <p:sp>
          <p:nvSpPr>
            <p:cNvPr id="38" name="AutoShape 53"/>
            <p:cNvSpPr>
              <a:spLocks noChangeArrowheads="1"/>
            </p:cNvSpPr>
            <p:nvPr/>
          </p:nvSpPr>
          <p:spPr bwMode="auto">
            <a:xfrm>
              <a:off x="1355208" y="1970626"/>
              <a:ext cx="1975880" cy="989419"/>
            </a:xfrm>
            <a:prstGeom prst="roundRect">
              <a:avLst>
                <a:gd name="adj" fmla="val 16667"/>
              </a:avLst>
            </a:prstGeom>
            <a:noFill/>
            <a:ln>
              <a:headEnd/>
              <a:tailEnd/>
            </a:ln>
          </p:spPr>
          <p:style>
            <a:lnRef idx="2">
              <a:schemeClr val="accent3"/>
            </a:lnRef>
            <a:fillRef idx="1">
              <a:schemeClr val="lt1"/>
            </a:fillRef>
            <a:effectRef idx="0">
              <a:schemeClr val="accent3"/>
            </a:effectRef>
            <a:fontRef idx="minor">
              <a:schemeClr val="dk1"/>
            </a:fontRef>
          </p:style>
          <p:txBody>
            <a:bodyPr wrap="none" anchor="ctr"/>
            <a:lstStyle/>
            <a:p>
              <a:pPr eaLnBrk="1" hangingPunct="1">
                <a:defRPr/>
              </a:pPr>
              <a:endParaRPr lang="ja-JP" altLang="en-US" sz="750"/>
            </a:p>
          </p:txBody>
        </p:sp>
        <p:sp>
          <p:nvSpPr>
            <p:cNvPr id="39" name="Text Box 54"/>
            <p:cNvSpPr txBox="1">
              <a:spLocks noChangeArrowheads="1"/>
            </p:cNvSpPr>
            <p:nvPr/>
          </p:nvSpPr>
          <p:spPr bwMode="auto">
            <a:xfrm>
              <a:off x="1683648" y="1811003"/>
              <a:ext cx="1376573" cy="200801"/>
            </a:xfrm>
            <a:prstGeom prst="rect">
              <a:avLst/>
            </a:prstGeom>
            <a:solidFill>
              <a:schemeClr val="bg1"/>
            </a:solidFill>
            <a:ln w="9525">
              <a:noFill/>
              <a:miter lim="800000"/>
              <a:headEnd/>
              <a:tailEnd/>
            </a:ln>
          </p:spPr>
          <p:txBody>
            <a:bodyPr>
              <a:spAutoFit/>
            </a:bodyPr>
            <a:lstStyle/>
            <a:p>
              <a:pPr algn="ctr" eaLnBrk="1" hangingPunct="1">
                <a:defRPr/>
              </a:pPr>
              <a:r>
                <a:rPr kumimoji="1" lang="en-US" altLang="ja-JP" sz="675" dirty="0">
                  <a:solidFill>
                    <a:schemeClr val="tx2"/>
                  </a:solidFill>
                  <a:latin typeface="+mn-lt"/>
                </a:rPr>
                <a:t>3GPP Market </a:t>
              </a:r>
              <a:r>
                <a:rPr kumimoji="1" lang="en-GB" altLang="ja-JP" sz="675" dirty="0">
                  <a:solidFill>
                    <a:schemeClr val="tx2"/>
                  </a:solidFill>
                  <a:latin typeface="+mn-lt"/>
                </a:rPr>
                <a:t>Partners</a:t>
              </a:r>
              <a:endParaRPr kumimoji="1" lang="en-US" altLang="ja-JP" sz="675" dirty="0">
                <a:solidFill>
                  <a:schemeClr val="tx2"/>
                </a:solidFill>
                <a:latin typeface="+mn-lt"/>
              </a:endParaRPr>
            </a:p>
          </p:txBody>
        </p:sp>
        <p:sp>
          <p:nvSpPr>
            <p:cNvPr id="40" name="Text Box 55"/>
            <p:cNvSpPr txBox="1">
              <a:spLocks noChangeArrowheads="1"/>
            </p:cNvSpPr>
            <p:nvPr/>
          </p:nvSpPr>
          <p:spPr bwMode="auto">
            <a:xfrm>
              <a:off x="276978" y="753348"/>
              <a:ext cx="1619960" cy="218585"/>
            </a:xfrm>
            <a:prstGeom prst="rect">
              <a:avLst/>
            </a:prstGeom>
            <a:solidFill>
              <a:schemeClr val="bg1"/>
            </a:solidFill>
            <a:ln w="9525">
              <a:noFill/>
              <a:miter lim="800000"/>
              <a:headEnd/>
              <a:tailEnd/>
            </a:ln>
          </p:spPr>
          <p:txBody>
            <a:bodyPr lIns="0" rIns="0">
              <a:spAutoFit/>
            </a:bodyPr>
            <a:lstStyle/>
            <a:p>
              <a:pPr algn="ctr" eaLnBrk="1" hangingPunct="1">
                <a:defRPr/>
              </a:pPr>
              <a:endParaRPr kumimoji="1" lang="en-US" altLang="ja-JP" sz="788" dirty="0">
                <a:solidFill>
                  <a:schemeClr val="tx2"/>
                </a:solidFill>
                <a:latin typeface="+mn-lt"/>
              </a:endParaRPr>
            </a:p>
          </p:txBody>
        </p:sp>
        <p:pic>
          <p:nvPicPr>
            <p:cNvPr id="12330" name="Picture 56" descr="GCFLogoColHo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95785" y="3611094"/>
              <a:ext cx="619092" cy="188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AutoShape 57"/>
            <p:cNvSpPr>
              <a:spLocks noChangeArrowheads="1"/>
            </p:cNvSpPr>
            <p:nvPr/>
          </p:nvSpPr>
          <p:spPr bwMode="auto">
            <a:xfrm>
              <a:off x="5689058" y="3490090"/>
              <a:ext cx="1367413" cy="433785"/>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sz="750">
                <a:latin typeface="+mn-lt"/>
              </a:endParaRPr>
            </a:p>
          </p:txBody>
        </p:sp>
        <p:grpSp>
          <p:nvGrpSpPr>
            <p:cNvPr id="12332" name="Group 78"/>
            <p:cNvGrpSpPr>
              <a:grpSpLocks/>
            </p:cNvGrpSpPr>
            <p:nvPr/>
          </p:nvGrpSpPr>
          <p:grpSpPr bwMode="auto">
            <a:xfrm>
              <a:off x="5857858" y="2451930"/>
              <a:ext cx="1404052" cy="960220"/>
              <a:chOff x="5857858" y="3269239"/>
              <a:chExt cx="1404052" cy="1280294"/>
            </a:xfrm>
          </p:grpSpPr>
          <p:sp>
            <p:nvSpPr>
              <p:cNvPr id="58" name="AutoShape 59"/>
              <p:cNvSpPr>
                <a:spLocks noChangeArrowheads="1"/>
              </p:cNvSpPr>
              <p:nvPr/>
            </p:nvSpPr>
            <p:spPr bwMode="auto">
              <a:xfrm rot="3576043">
                <a:off x="5448418" y="3678679"/>
                <a:ext cx="1101521" cy="282642"/>
              </a:xfrm>
              <a:prstGeom prst="rightArrow">
                <a:avLst>
                  <a:gd name="adj1" fmla="val 50000"/>
                  <a:gd name="adj2" fmla="val 70833"/>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p>
            </p:txBody>
          </p:sp>
          <p:sp>
            <p:nvSpPr>
              <p:cNvPr id="59" name="Text Box 60"/>
              <p:cNvSpPr txBox="1">
                <a:spLocks noChangeArrowheads="1"/>
              </p:cNvSpPr>
              <p:nvPr/>
            </p:nvSpPr>
            <p:spPr bwMode="auto">
              <a:xfrm>
                <a:off x="6133958" y="4140058"/>
                <a:ext cx="1127952" cy="409475"/>
              </a:xfrm>
              <a:prstGeom prst="rect">
                <a:avLst/>
              </a:prstGeom>
              <a:noFill/>
              <a:ln w="9525">
                <a:noFill/>
                <a:miter lim="800000"/>
                <a:headEnd/>
                <a:tailEnd/>
              </a:ln>
            </p:spPr>
            <p:txBody>
              <a:bodyPr>
                <a:spAutoFit/>
              </a:bodyPr>
              <a:lstStyle/>
              <a:p>
                <a:pPr algn="ctr" eaLnBrk="1" hangingPunct="1">
                  <a:defRPr/>
                </a:pPr>
                <a:r>
                  <a:rPr kumimoji="1" lang="en-US" altLang="ja-JP" sz="675" dirty="0">
                    <a:solidFill>
                      <a:schemeClr val="tx2"/>
                    </a:solidFill>
                    <a:latin typeface="+mn-lt"/>
                  </a:rPr>
                  <a:t>Terminal certification based on 3GPP specs</a:t>
                </a:r>
              </a:p>
            </p:txBody>
          </p:sp>
        </p:grpSp>
        <p:pic>
          <p:nvPicPr>
            <p:cNvPr id="12333" name="Picture 62" descr="logo_itu"/>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2669" y="1192016"/>
              <a:ext cx="592777" cy="39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4" name="Picture 65" descr="TTC_01.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05063" y="4379913"/>
              <a:ext cx="96520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5" name="Picture 66" descr="ARIB_logo_L.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722438" y="4381500"/>
              <a:ext cx="538162"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6" name="Picture 67" descr="TTA   .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3932238" y="4376738"/>
              <a:ext cx="5492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7" name="Picture 71" descr="C:\Users\flynn\Desktop\Web Graphics\2014_11_tsdsi.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97813" y="4313238"/>
              <a:ext cx="922337"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 Box 48"/>
            <p:cNvSpPr txBox="1">
              <a:spLocks noChangeArrowheads="1"/>
            </p:cNvSpPr>
            <p:nvPr/>
          </p:nvSpPr>
          <p:spPr bwMode="auto">
            <a:xfrm>
              <a:off x="7967208" y="4087153"/>
              <a:ext cx="738011" cy="259860"/>
            </a:xfrm>
            <a:prstGeom prst="rect">
              <a:avLst/>
            </a:prstGeom>
            <a:solidFill>
              <a:schemeClr val="bg1"/>
            </a:solidFill>
            <a:ln w="9525">
              <a:noFill/>
              <a:miter lim="800000"/>
              <a:headEnd/>
              <a:tailEnd/>
            </a:ln>
          </p:spPr>
          <p:txBody>
            <a:bodyPr lIns="0" rIns="0">
              <a:spAutoFit/>
            </a:bodyPr>
            <a:lstStyle/>
            <a:p>
              <a:pPr algn="ctr" eaLnBrk="1" hangingPunct="1">
                <a:defRPr/>
              </a:pPr>
              <a:r>
                <a:rPr kumimoji="1" lang="en-US" altLang="ja-JP" sz="1050" dirty="0">
                  <a:latin typeface="+mn-lt"/>
                </a:rPr>
                <a:t>India</a:t>
              </a:r>
              <a:endParaRPr kumimoji="1" lang="en-US" altLang="ja-JP" sz="825" dirty="0">
                <a:latin typeface="+mn-lt"/>
              </a:endParaRPr>
            </a:p>
          </p:txBody>
        </p:sp>
        <p:sp>
          <p:nvSpPr>
            <p:cNvPr id="52" name="Rounded Rectangle 73"/>
            <p:cNvSpPr>
              <a:spLocks noChangeArrowheads="1"/>
            </p:cNvSpPr>
            <p:nvPr/>
          </p:nvSpPr>
          <p:spPr bwMode="auto">
            <a:xfrm>
              <a:off x="68923" y="4115179"/>
              <a:ext cx="9068111" cy="677484"/>
            </a:xfrm>
            <a:prstGeom prst="roundRect">
              <a:avLst>
                <a:gd name="adj" fmla="val 16667"/>
              </a:avLst>
            </a:prstGeom>
            <a:noFill/>
            <a:ln>
              <a:headEnd/>
              <a:tailEnd/>
            </a:ln>
          </p:spPr>
          <p:style>
            <a:lnRef idx="2">
              <a:schemeClr val="accent3"/>
            </a:lnRef>
            <a:fillRef idx="1">
              <a:schemeClr val="lt1"/>
            </a:fillRef>
            <a:effectRef idx="0">
              <a:schemeClr val="accent3"/>
            </a:effectRef>
            <a:fontRef idx="minor">
              <a:schemeClr val="dk1"/>
            </a:fontRef>
          </p:style>
          <p:txBody>
            <a:bodyPr/>
            <a:lstStyle/>
            <a:p>
              <a:pPr>
                <a:defRPr/>
              </a:pPr>
              <a:endParaRPr lang="en-US" altLang="en-US" sz="750" dirty="0"/>
            </a:p>
          </p:txBody>
        </p:sp>
        <p:pic>
          <p:nvPicPr>
            <p:cNvPr id="12340" name="Picture 3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351463" y="4297363"/>
              <a:ext cx="54927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1" name="Picture 5"/>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27025" y="4287838"/>
              <a:ext cx="81597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2" name="Picture 7"/>
            <p:cNvPicPr>
              <a:picLocks noChangeAspect="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812941" y="1772018"/>
              <a:ext cx="730498" cy="426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294" name="Picture 69"/>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7514035" y="3107532"/>
            <a:ext cx="670322" cy="18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70"/>
          <p:cNvPicPr>
            <a:picLocks noChangeAspect="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7542610" y="2708673"/>
            <a:ext cx="585788" cy="22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5"/>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5380435" y="4369594"/>
            <a:ext cx="621506" cy="17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3"/>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829992" y="3905251"/>
            <a:ext cx="1420415" cy="840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AutoShape 59"/>
          <p:cNvSpPr>
            <a:spLocks noChangeArrowheads="1"/>
          </p:cNvSpPr>
          <p:nvPr/>
        </p:nvSpPr>
        <p:spPr bwMode="auto">
          <a:xfrm rot="18309536">
            <a:off x="3081933" y="3506986"/>
            <a:ext cx="790575" cy="172641"/>
          </a:xfrm>
          <a:prstGeom prst="rightArrow">
            <a:avLst>
              <a:gd name="adj1" fmla="val 50000"/>
              <a:gd name="adj2" fmla="val 70833"/>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p>
        </p:txBody>
      </p:sp>
      <p:sp>
        <p:nvSpPr>
          <p:cNvPr id="71" name="AutoShape 37"/>
          <p:cNvSpPr>
            <a:spLocks noChangeArrowheads="1"/>
          </p:cNvSpPr>
          <p:nvPr/>
        </p:nvSpPr>
        <p:spPr bwMode="auto">
          <a:xfrm>
            <a:off x="1812132" y="3906442"/>
            <a:ext cx="1408510" cy="848915"/>
          </a:xfrm>
          <a:prstGeom prst="roundRect">
            <a:avLst>
              <a:gd name="adj" fmla="val 16667"/>
            </a:avLst>
          </a:prstGeom>
          <a:noFill/>
          <a:ln>
            <a:solidFill>
              <a:schemeClr val="accent6"/>
            </a:solidFill>
            <a:headEnd/>
            <a:tailEnd/>
          </a:ln>
        </p:spPr>
        <p:style>
          <a:lnRef idx="2">
            <a:schemeClr val="accent2"/>
          </a:lnRef>
          <a:fillRef idx="1">
            <a:schemeClr val="lt1"/>
          </a:fillRef>
          <a:effectRef idx="0">
            <a:schemeClr val="accent2"/>
          </a:effectRef>
          <a:fontRef idx="minor">
            <a:schemeClr val="dk1"/>
          </a:fontRef>
        </p:style>
        <p:txBody>
          <a:bodyPr wrap="none" anchor="ctr"/>
          <a:lstStyle/>
          <a:p>
            <a:pPr eaLnBrk="1" hangingPunct="1">
              <a:defRPr/>
            </a:pPr>
            <a:endParaRPr lang="ja-JP" altLang="en-US" sz="750"/>
          </a:p>
        </p:txBody>
      </p:sp>
      <p:sp>
        <p:nvSpPr>
          <p:cNvPr id="73" name="Text Box 54"/>
          <p:cNvSpPr txBox="1">
            <a:spLocks noChangeArrowheads="1"/>
          </p:cNvSpPr>
          <p:nvPr/>
        </p:nvSpPr>
        <p:spPr bwMode="auto">
          <a:xfrm>
            <a:off x="2145506" y="3812382"/>
            <a:ext cx="739379" cy="219291"/>
          </a:xfrm>
          <a:prstGeom prst="rect">
            <a:avLst/>
          </a:prstGeom>
          <a:solidFill>
            <a:schemeClr val="bg1"/>
          </a:solidFill>
          <a:ln w="9525">
            <a:noFill/>
            <a:miter lim="800000"/>
            <a:headEnd/>
            <a:tailEnd/>
          </a:ln>
        </p:spPr>
        <p:txBody>
          <a:bodyPr>
            <a:spAutoFit/>
          </a:bodyPr>
          <a:lstStyle/>
          <a:p>
            <a:pPr algn="ctr" eaLnBrk="1" hangingPunct="1">
              <a:defRPr/>
            </a:pPr>
            <a:r>
              <a:rPr kumimoji="1" lang="en-GB" altLang="ja-JP" sz="825" dirty="0">
                <a:solidFill>
                  <a:schemeClr val="tx2"/>
                </a:solidFill>
                <a:latin typeface="+mn-lt"/>
              </a:rPr>
              <a:t>5G Projects</a:t>
            </a:r>
            <a:endParaRPr kumimoji="1" lang="en-US" altLang="ja-JP" sz="825" dirty="0">
              <a:solidFill>
                <a:schemeClr val="tx2"/>
              </a:solidFill>
              <a:latin typeface="+mn-lt"/>
            </a:endParaRPr>
          </a:p>
        </p:txBody>
      </p:sp>
      <p:sp>
        <p:nvSpPr>
          <p:cNvPr id="77" name="Text Box 41"/>
          <p:cNvSpPr txBox="1">
            <a:spLocks noChangeArrowheads="1"/>
          </p:cNvSpPr>
          <p:nvPr/>
        </p:nvSpPr>
        <p:spPr bwMode="auto">
          <a:xfrm>
            <a:off x="3585814" y="3118248"/>
            <a:ext cx="696024" cy="507831"/>
          </a:xfrm>
          <a:prstGeom prst="rect">
            <a:avLst/>
          </a:prstGeom>
          <a:noFill/>
          <a:ln w="9525">
            <a:noFill/>
            <a:miter lim="800000"/>
            <a:headEnd/>
            <a:tailEnd/>
          </a:ln>
        </p:spPr>
        <p:txBody>
          <a:bodyPr wrap="none">
            <a:spAutoFit/>
          </a:bodyPr>
          <a:lstStyle/>
          <a:p>
            <a:pPr algn="ctr" eaLnBrk="1" hangingPunct="1">
              <a:defRPr/>
            </a:pPr>
            <a:r>
              <a:rPr kumimoji="1" lang="en-US" altLang="ja-JP" sz="675" dirty="0">
                <a:solidFill>
                  <a:schemeClr val="tx2"/>
                </a:solidFill>
                <a:latin typeface="+mn-lt"/>
              </a:rPr>
              <a:t>Requirements </a:t>
            </a:r>
          </a:p>
          <a:p>
            <a:pPr algn="ctr" eaLnBrk="1" hangingPunct="1">
              <a:defRPr/>
            </a:pPr>
            <a:r>
              <a:rPr kumimoji="1" lang="en-US" altLang="ja-JP" sz="675" dirty="0">
                <a:solidFill>
                  <a:schemeClr val="tx2"/>
                </a:solidFill>
                <a:latin typeface="+mn-lt"/>
              </a:rPr>
              <a:t>via </a:t>
            </a:r>
          </a:p>
          <a:p>
            <a:pPr algn="ctr" eaLnBrk="1" hangingPunct="1">
              <a:defRPr/>
            </a:pPr>
            <a:r>
              <a:rPr kumimoji="1" lang="en-US" altLang="ja-JP" sz="675" dirty="0">
                <a:solidFill>
                  <a:schemeClr val="tx2"/>
                </a:solidFill>
                <a:latin typeface="+mn-lt"/>
              </a:rPr>
              <a:t>Member </a:t>
            </a:r>
          </a:p>
          <a:p>
            <a:pPr algn="ctr" eaLnBrk="1" hangingPunct="1">
              <a:defRPr/>
            </a:pPr>
            <a:r>
              <a:rPr kumimoji="1" lang="en-US" altLang="ja-JP" sz="675" dirty="0">
                <a:solidFill>
                  <a:schemeClr val="tx2"/>
                </a:solidFill>
                <a:latin typeface="+mn-lt"/>
              </a:rPr>
              <a:t>contributions</a:t>
            </a:r>
          </a:p>
        </p:txBody>
      </p:sp>
      <p:sp>
        <p:nvSpPr>
          <p:cNvPr id="78" name="AutoShape 40"/>
          <p:cNvSpPr>
            <a:spLocks noChangeArrowheads="1"/>
          </p:cNvSpPr>
          <p:nvPr/>
        </p:nvSpPr>
        <p:spPr bwMode="auto">
          <a:xfrm rot="14877682">
            <a:off x="3169444" y="4748213"/>
            <a:ext cx="225029" cy="115491"/>
          </a:xfrm>
          <a:prstGeom prst="rightArrow">
            <a:avLst>
              <a:gd name="adj1" fmla="val 50000"/>
              <a:gd name="adj2" fmla="val 66092"/>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solidFill>
                <a:schemeClr val="tx2"/>
              </a:solidFill>
            </a:endParaRPr>
          </a:p>
        </p:txBody>
      </p:sp>
    </p:spTree>
    <p:extLst>
      <p:ext uri="{BB962C8B-B14F-4D97-AF65-F5344CB8AC3E}">
        <p14:creationId xmlns:p14="http://schemas.microsoft.com/office/powerpoint/2010/main" val="79710533"/>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6"/>
          <p:cNvSpPr txBox="1">
            <a:spLocks noChangeArrowheads="1"/>
          </p:cNvSpPr>
          <p:nvPr/>
        </p:nvSpPr>
        <p:spPr bwMode="auto">
          <a:xfrm>
            <a:off x="119064" y="978652"/>
            <a:ext cx="3989387" cy="1169551"/>
          </a:xfrm>
          <a:prstGeom prst="rect">
            <a:avLst/>
          </a:prstGeom>
          <a:noFill/>
          <a:ln w="9525">
            <a:noFill/>
            <a:miter lim="800000"/>
            <a:headEnd/>
            <a:tailEnd/>
          </a:ln>
        </p:spPr>
        <p:txBody>
          <a:bodyPr>
            <a:spAutoFit/>
          </a:bodyPr>
          <a:lstStyle/>
          <a:p>
            <a:pPr marL="285750" indent="-285750" eaLnBrk="1" hangingPunct="1">
              <a:buClr>
                <a:srgbClr val="009FE2"/>
              </a:buClr>
              <a:buBlip>
                <a:blip r:embed="rId3"/>
              </a:buBlip>
              <a:defRPr/>
            </a:pPr>
            <a:r>
              <a:rPr lang="en-GB" sz="1400" dirty="0">
                <a:latin typeface="+mn-lt"/>
                <a:cs typeface="Arial" charset="0"/>
              </a:rPr>
              <a:t> ~400 Companies from 39 Countries</a:t>
            </a:r>
          </a:p>
          <a:p>
            <a:pPr marL="285750" indent="-285750" eaLnBrk="1" hangingPunct="1">
              <a:buClr>
                <a:srgbClr val="009FE2"/>
              </a:buClr>
              <a:buBlip>
                <a:blip r:embed="rId3"/>
              </a:buBlip>
              <a:defRPr/>
            </a:pPr>
            <a:r>
              <a:rPr lang="en-GB" sz="1400" dirty="0">
                <a:latin typeface="+mn-lt"/>
                <a:cs typeface="Arial" charset="0"/>
              </a:rPr>
              <a:t> </a:t>
            </a:r>
            <a:r>
              <a:rPr lang="en-US" sz="1400" dirty="0">
                <a:latin typeface="+mn-lt"/>
                <a:cs typeface="Arial" charset="0"/>
              </a:rPr>
              <a:t>50.000 delegate days per year</a:t>
            </a:r>
          </a:p>
          <a:p>
            <a:pPr marL="285750" indent="-285750" eaLnBrk="1" hangingPunct="1">
              <a:buClr>
                <a:srgbClr val="009FE2"/>
              </a:buClr>
              <a:buBlip>
                <a:blip r:embed="rId3"/>
              </a:buBlip>
              <a:defRPr/>
            </a:pPr>
            <a:r>
              <a:rPr lang="en-US" sz="1400" dirty="0">
                <a:latin typeface="+mn-lt"/>
                <a:cs typeface="Arial" charset="0"/>
              </a:rPr>
              <a:t> 40.000 documents per year</a:t>
            </a:r>
          </a:p>
          <a:p>
            <a:pPr marL="285750" indent="-285750" eaLnBrk="1" hangingPunct="1">
              <a:buClr>
                <a:srgbClr val="009FE2"/>
              </a:buClr>
              <a:buBlip>
                <a:blip r:embed="rId3"/>
              </a:buBlip>
              <a:defRPr/>
            </a:pPr>
            <a:r>
              <a:rPr lang="en-US" sz="1400" dirty="0">
                <a:latin typeface="+mn-lt"/>
                <a:cs typeface="Arial" charset="0"/>
              </a:rPr>
              <a:t> 1.200 specs per Release</a:t>
            </a:r>
          </a:p>
          <a:p>
            <a:pPr marL="285750" indent="-285750" eaLnBrk="1" hangingPunct="1">
              <a:buClr>
                <a:srgbClr val="009FE2"/>
              </a:buClr>
              <a:buBlip>
                <a:blip r:embed="rId3"/>
              </a:buBlip>
              <a:defRPr/>
            </a:pPr>
            <a:r>
              <a:rPr lang="en-US" sz="1400" dirty="0">
                <a:latin typeface="+mn-lt"/>
                <a:cs typeface="Arial" charset="0"/>
              </a:rPr>
              <a:t> New Release every ~18 months</a:t>
            </a:r>
            <a:endParaRPr lang="en-GB" sz="1400" dirty="0">
              <a:solidFill>
                <a:srgbClr val="FF0000"/>
              </a:solidFill>
              <a:latin typeface="+mn-lt"/>
              <a:cs typeface="Arial" charset="0"/>
            </a:endParaRPr>
          </a:p>
        </p:txBody>
      </p:sp>
      <p:sp>
        <p:nvSpPr>
          <p:cNvPr id="18" name="제목 1"/>
          <p:cNvSpPr txBox="1">
            <a:spLocks/>
          </p:cNvSpPr>
          <p:nvPr/>
        </p:nvSpPr>
        <p:spPr bwMode="auto">
          <a:xfrm>
            <a:off x="1105197" y="21928"/>
            <a:ext cx="6569074" cy="857251"/>
          </a:xfrm>
          <a:prstGeom prst="rect">
            <a:avLst/>
          </a:prstGeom>
          <a:noFill/>
          <a:ln w="9525">
            <a:noFill/>
            <a:miter lim="800000"/>
            <a:headEnd/>
            <a:tailEnd/>
          </a:ln>
        </p:spPr>
        <p:txBody>
          <a:bodyPr anchor="ctr"/>
          <a:lstStyle/>
          <a:p>
            <a:pPr algn="ctr">
              <a:defRPr/>
            </a:pPr>
            <a:r>
              <a:rPr lang="en-US" altLang="ko-KR" sz="3200" dirty="0">
                <a:solidFill>
                  <a:srgbClr val="FF0000"/>
                </a:solidFill>
                <a:latin typeface="+mj-lt"/>
                <a:cs typeface="Arial" charset="0"/>
              </a:rPr>
              <a:t>3GPP Facts and Figures</a:t>
            </a:r>
            <a:endParaRPr lang="ko-KR" altLang="en-US" sz="3200" dirty="0">
              <a:solidFill>
                <a:srgbClr val="FF0000"/>
              </a:solidFill>
              <a:latin typeface="+mj-lt"/>
              <a:cs typeface="Arial" charset="0"/>
            </a:endParaRPr>
          </a:p>
        </p:txBody>
      </p:sp>
      <p:graphicFrame>
        <p:nvGraphicFramePr>
          <p:cNvPr id="19460" name="Chart 20"/>
          <p:cNvGraphicFramePr>
            <a:graphicFrameLocks/>
          </p:cNvGraphicFramePr>
          <p:nvPr>
            <p:extLst/>
          </p:nvPr>
        </p:nvGraphicFramePr>
        <p:xfrm>
          <a:off x="-380367" y="4179801"/>
          <a:ext cx="2971129" cy="2364772"/>
        </p:xfrm>
        <a:graphic>
          <a:graphicData uri="http://schemas.openxmlformats.org/presentationml/2006/ole">
            <mc:AlternateContent xmlns:mc="http://schemas.openxmlformats.org/markup-compatibility/2006">
              <mc:Choice xmlns:v="urn:schemas-microsoft-com:vml" Requires="v">
                <p:oleObj spid="_x0000_s3082" name="Worksheet" r:id="rId4" imgW="4008125" imgH="3299400" progId="Excel.Sheet.8">
                  <p:embed/>
                </p:oleObj>
              </mc:Choice>
              <mc:Fallback>
                <p:oleObj name="Worksheet" r:id="rId4" imgW="4008125" imgH="3299400" progId="Excel.Sheet.8">
                  <p:embed/>
                  <p:pic>
                    <p:nvPicPr>
                      <p:cNvPr id="0" name=""/>
                      <p:cNvPicPr>
                        <a:picLocks noChangeArrowheads="1"/>
                      </p:cNvPicPr>
                      <p:nvPr/>
                    </p:nvPicPr>
                    <p:blipFill>
                      <a:blip r:embed="rId5"/>
                      <a:srcRect/>
                      <a:stretch>
                        <a:fillRect/>
                      </a:stretch>
                    </p:blipFill>
                    <p:spPr bwMode="auto">
                      <a:xfrm>
                        <a:off x="-380367" y="4179801"/>
                        <a:ext cx="2971129" cy="2364772"/>
                      </a:xfrm>
                      <a:prstGeom prst="rect">
                        <a:avLst/>
                      </a:prstGeom>
                      <a:noFill/>
                      <a:extLst/>
                    </p:spPr>
                  </p:pic>
                </p:oleObj>
              </mc:Fallback>
            </mc:AlternateContent>
          </a:graphicData>
        </a:graphic>
      </p:graphicFrame>
      <p:grpSp>
        <p:nvGrpSpPr>
          <p:cNvPr id="7" name="Group 6"/>
          <p:cNvGrpSpPr/>
          <p:nvPr/>
        </p:nvGrpSpPr>
        <p:grpSpPr>
          <a:xfrm>
            <a:off x="1517758" y="1540900"/>
            <a:ext cx="7966710" cy="4383245"/>
            <a:chOff x="2344609" y="1793819"/>
            <a:chExt cx="7173766" cy="3619374"/>
          </a:xfrm>
        </p:grpSpPr>
        <p:graphicFrame>
          <p:nvGraphicFramePr>
            <p:cNvPr id="19" name="Chart 18"/>
            <p:cNvGraphicFramePr>
              <a:graphicFrameLocks/>
            </p:cNvGraphicFramePr>
            <p:nvPr>
              <p:extLst/>
            </p:nvPr>
          </p:nvGraphicFramePr>
          <p:xfrm>
            <a:off x="2344609" y="1793819"/>
            <a:ext cx="7173766" cy="3619374"/>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3310815" y="4095949"/>
              <a:ext cx="418704" cy="246221"/>
            </a:xfrm>
            <a:prstGeom prst="rect">
              <a:avLst/>
            </a:prstGeom>
            <a:noFill/>
          </p:spPr>
          <p:txBody>
            <a:bodyPr wrap="none" rtlCol="0">
              <a:spAutoFit/>
            </a:bodyPr>
            <a:lstStyle/>
            <a:p>
              <a:r>
                <a:rPr lang="en-GB" dirty="0" smtClean="0"/>
                <a:t>R99</a:t>
              </a:r>
              <a:endParaRPr lang="en-GB" dirty="0"/>
            </a:p>
          </p:txBody>
        </p:sp>
        <p:sp>
          <p:nvSpPr>
            <p:cNvPr id="3" name="TextBox 2"/>
            <p:cNvSpPr txBox="1"/>
            <p:nvPr/>
          </p:nvSpPr>
          <p:spPr>
            <a:xfrm>
              <a:off x="3835139" y="3843633"/>
              <a:ext cx="348172" cy="246221"/>
            </a:xfrm>
            <a:prstGeom prst="rect">
              <a:avLst/>
            </a:prstGeom>
            <a:noFill/>
          </p:spPr>
          <p:txBody>
            <a:bodyPr wrap="none" rtlCol="0">
              <a:spAutoFit/>
            </a:bodyPr>
            <a:lstStyle/>
            <a:p>
              <a:r>
                <a:rPr lang="en-GB" dirty="0" smtClean="0"/>
                <a:t>R4</a:t>
              </a:r>
              <a:endParaRPr lang="en-GB" dirty="0"/>
            </a:p>
          </p:txBody>
        </p:sp>
        <p:sp>
          <p:nvSpPr>
            <p:cNvPr id="4" name="TextBox 3"/>
            <p:cNvSpPr txBox="1"/>
            <p:nvPr/>
          </p:nvSpPr>
          <p:spPr>
            <a:xfrm>
              <a:off x="4271521" y="3782265"/>
              <a:ext cx="348172" cy="246221"/>
            </a:xfrm>
            <a:prstGeom prst="rect">
              <a:avLst/>
            </a:prstGeom>
            <a:noFill/>
          </p:spPr>
          <p:txBody>
            <a:bodyPr wrap="none" rtlCol="0">
              <a:spAutoFit/>
            </a:bodyPr>
            <a:lstStyle/>
            <a:p>
              <a:r>
                <a:rPr lang="en-GB" dirty="0" smtClean="0"/>
                <a:t>R5</a:t>
              </a:r>
              <a:endParaRPr lang="en-GB" dirty="0"/>
            </a:p>
          </p:txBody>
        </p:sp>
        <p:sp>
          <p:nvSpPr>
            <p:cNvPr id="5" name="TextBox 4"/>
            <p:cNvSpPr txBox="1"/>
            <p:nvPr/>
          </p:nvSpPr>
          <p:spPr>
            <a:xfrm>
              <a:off x="4938895" y="3726616"/>
              <a:ext cx="348172" cy="246221"/>
            </a:xfrm>
            <a:prstGeom prst="rect">
              <a:avLst/>
            </a:prstGeom>
            <a:noFill/>
          </p:spPr>
          <p:txBody>
            <a:bodyPr wrap="none" rtlCol="0">
              <a:spAutoFit/>
            </a:bodyPr>
            <a:lstStyle/>
            <a:p>
              <a:r>
                <a:rPr lang="en-GB" dirty="0" smtClean="0"/>
                <a:t>R6</a:t>
              </a:r>
              <a:endParaRPr lang="en-GB" dirty="0"/>
            </a:p>
          </p:txBody>
        </p:sp>
        <p:sp>
          <p:nvSpPr>
            <p:cNvPr id="8" name="TextBox 7"/>
            <p:cNvSpPr txBox="1"/>
            <p:nvPr/>
          </p:nvSpPr>
          <p:spPr>
            <a:xfrm>
              <a:off x="5577209" y="3793116"/>
              <a:ext cx="348172" cy="246221"/>
            </a:xfrm>
            <a:prstGeom prst="rect">
              <a:avLst/>
            </a:prstGeom>
            <a:noFill/>
          </p:spPr>
          <p:txBody>
            <a:bodyPr wrap="none" rtlCol="0">
              <a:spAutoFit/>
            </a:bodyPr>
            <a:lstStyle/>
            <a:p>
              <a:r>
                <a:rPr lang="en-GB" dirty="0" smtClean="0"/>
                <a:t>R7</a:t>
              </a:r>
              <a:endParaRPr lang="en-GB" dirty="0"/>
            </a:p>
          </p:txBody>
        </p:sp>
        <p:sp>
          <p:nvSpPr>
            <p:cNvPr id="9" name="TextBox 8"/>
            <p:cNvSpPr txBox="1"/>
            <p:nvPr/>
          </p:nvSpPr>
          <p:spPr>
            <a:xfrm>
              <a:off x="6198499" y="3681876"/>
              <a:ext cx="348172" cy="246221"/>
            </a:xfrm>
            <a:prstGeom prst="rect">
              <a:avLst/>
            </a:prstGeom>
            <a:noFill/>
          </p:spPr>
          <p:txBody>
            <a:bodyPr wrap="none" rtlCol="0">
              <a:spAutoFit/>
            </a:bodyPr>
            <a:lstStyle/>
            <a:p>
              <a:r>
                <a:rPr lang="en-GB" dirty="0" smtClean="0"/>
                <a:t>R8</a:t>
              </a:r>
              <a:endParaRPr lang="en-GB" dirty="0"/>
            </a:p>
          </p:txBody>
        </p:sp>
        <p:sp>
          <p:nvSpPr>
            <p:cNvPr id="10" name="TextBox 9"/>
            <p:cNvSpPr txBox="1"/>
            <p:nvPr/>
          </p:nvSpPr>
          <p:spPr>
            <a:xfrm>
              <a:off x="6720769" y="3681875"/>
              <a:ext cx="348172" cy="246221"/>
            </a:xfrm>
            <a:prstGeom prst="rect">
              <a:avLst/>
            </a:prstGeom>
            <a:noFill/>
          </p:spPr>
          <p:txBody>
            <a:bodyPr wrap="none" rtlCol="0">
              <a:spAutoFit/>
            </a:bodyPr>
            <a:lstStyle/>
            <a:p>
              <a:r>
                <a:rPr lang="en-GB" dirty="0" smtClean="0"/>
                <a:t>R9</a:t>
              </a:r>
              <a:endParaRPr lang="en-GB" dirty="0"/>
            </a:p>
          </p:txBody>
        </p:sp>
        <p:sp>
          <p:nvSpPr>
            <p:cNvPr id="11" name="TextBox 10"/>
            <p:cNvSpPr txBox="1"/>
            <p:nvPr/>
          </p:nvSpPr>
          <p:spPr>
            <a:xfrm>
              <a:off x="7207256" y="3720522"/>
              <a:ext cx="418704" cy="246221"/>
            </a:xfrm>
            <a:prstGeom prst="rect">
              <a:avLst/>
            </a:prstGeom>
            <a:noFill/>
          </p:spPr>
          <p:txBody>
            <a:bodyPr wrap="none" rtlCol="0">
              <a:spAutoFit/>
            </a:bodyPr>
            <a:lstStyle/>
            <a:p>
              <a:r>
                <a:rPr lang="en-GB" dirty="0" smtClean="0"/>
                <a:t>R10</a:t>
              </a:r>
              <a:endParaRPr lang="en-GB" dirty="0"/>
            </a:p>
          </p:txBody>
        </p:sp>
        <p:sp>
          <p:nvSpPr>
            <p:cNvPr id="12" name="TextBox 11"/>
            <p:cNvSpPr txBox="1"/>
            <p:nvPr/>
          </p:nvSpPr>
          <p:spPr>
            <a:xfrm>
              <a:off x="7581840" y="3668784"/>
              <a:ext cx="418704" cy="246221"/>
            </a:xfrm>
            <a:prstGeom prst="rect">
              <a:avLst/>
            </a:prstGeom>
            <a:noFill/>
          </p:spPr>
          <p:txBody>
            <a:bodyPr wrap="none" rtlCol="0">
              <a:spAutoFit/>
            </a:bodyPr>
            <a:lstStyle/>
            <a:p>
              <a:r>
                <a:rPr lang="en-GB" dirty="0" smtClean="0"/>
                <a:t>R11</a:t>
              </a:r>
              <a:endParaRPr lang="en-GB" dirty="0"/>
            </a:p>
          </p:txBody>
        </p:sp>
        <p:sp>
          <p:nvSpPr>
            <p:cNvPr id="13" name="TextBox 12"/>
            <p:cNvSpPr txBox="1"/>
            <p:nvPr/>
          </p:nvSpPr>
          <p:spPr>
            <a:xfrm>
              <a:off x="7979668" y="3592135"/>
              <a:ext cx="418704" cy="246221"/>
            </a:xfrm>
            <a:prstGeom prst="rect">
              <a:avLst/>
            </a:prstGeom>
            <a:noFill/>
          </p:spPr>
          <p:txBody>
            <a:bodyPr wrap="none" rtlCol="0">
              <a:spAutoFit/>
            </a:bodyPr>
            <a:lstStyle/>
            <a:p>
              <a:r>
                <a:rPr lang="en-GB" dirty="0" smtClean="0"/>
                <a:t>R12</a:t>
              </a:r>
              <a:endParaRPr lang="en-GB" dirty="0"/>
            </a:p>
          </p:txBody>
        </p:sp>
        <p:sp>
          <p:nvSpPr>
            <p:cNvPr id="14" name="TextBox 13"/>
            <p:cNvSpPr txBox="1"/>
            <p:nvPr/>
          </p:nvSpPr>
          <p:spPr>
            <a:xfrm>
              <a:off x="8377496" y="3476525"/>
              <a:ext cx="418704" cy="246221"/>
            </a:xfrm>
            <a:prstGeom prst="rect">
              <a:avLst/>
            </a:prstGeom>
            <a:noFill/>
          </p:spPr>
          <p:txBody>
            <a:bodyPr wrap="none" rtlCol="0">
              <a:spAutoFit/>
            </a:bodyPr>
            <a:lstStyle/>
            <a:p>
              <a:r>
                <a:rPr lang="en-GB" dirty="0" smtClean="0"/>
                <a:t>R13</a:t>
              </a:r>
              <a:endParaRPr lang="en-GB" dirty="0"/>
            </a:p>
          </p:txBody>
        </p:sp>
        <p:sp>
          <p:nvSpPr>
            <p:cNvPr id="15" name="TextBox 14"/>
            <p:cNvSpPr txBox="1"/>
            <p:nvPr/>
          </p:nvSpPr>
          <p:spPr>
            <a:xfrm>
              <a:off x="8725296" y="3114694"/>
              <a:ext cx="418704" cy="246221"/>
            </a:xfrm>
            <a:prstGeom prst="rect">
              <a:avLst/>
            </a:prstGeom>
            <a:noFill/>
          </p:spPr>
          <p:txBody>
            <a:bodyPr wrap="none" rtlCol="0">
              <a:spAutoFit/>
            </a:bodyPr>
            <a:lstStyle/>
            <a:p>
              <a:r>
                <a:rPr lang="en-GB" dirty="0" smtClean="0"/>
                <a:t>R14</a:t>
              </a:r>
              <a:endParaRPr lang="en-GB" dirty="0"/>
            </a:p>
          </p:txBody>
        </p:sp>
        <p:sp>
          <p:nvSpPr>
            <p:cNvPr id="16" name="Rectangle 15"/>
            <p:cNvSpPr/>
            <p:nvPr/>
          </p:nvSpPr>
          <p:spPr>
            <a:xfrm>
              <a:off x="5925381" y="1809649"/>
              <a:ext cx="3097836" cy="338554"/>
            </a:xfrm>
            <a:prstGeom prst="rect">
              <a:avLst/>
            </a:prstGeom>
          </p:spPr>
          <p:txBody>
            <a:bodyPr wrap="none">
              <a:spAutoFit/>
            </a:bodyPr>
            <a:lstStyle/>
            <a:p>
              <a:r>
                <a:rPr lang="en-US" sz="1600" dirty="0">
                  <a:latin typeface="+mn-lt"/>
                </a:rPr>
                <a:t>Approved CRs per year per Release</a:t>
              </a:r>
              <a:endParaRPr lang="en-GB" sz="1600" dirty="0">
                <a:latin typeface="+mn-lt"/>
              </a:endParaRPr>
            </a:p>
          </p:txBody>
        </p:sp>
      </p:grpSp>
    </p:spTree>
    <p:extLst>
      <p:ext uri="{BB962C8B-B14F-4D97-AF65-F5344CB8AC3E}">
        <p14:creationId xmlns:p14="http://schemas.microsoft.com/office/powerpoint/2010/main" val="1564687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GB" altLang="ja-JP" dirty="0" smtClean="0"/>
              <a:t>Main concepts of Network Slicing</a:t>
            </a:r>
            <a:endParaRPr lang="en-US" altLang="ja-JP" dirty="0" smtClean="0"/>
          </a:p>
        </p:txBody>
      </p:sp>
      <p:sp>
        <p:nvSpPr>
          <p:cNvPr id="38915" name="Rectangle 3"/>
          <p:cNvSpPr>
            <a:spLocks noGrp="1"/>
          </p:cNvSpPr>
          <p:nvPr>
            <p:ph type="body" idx="1"/>
          </p:nvPr>
        </p:nvSpPr>
        <p:spPr>
          <a:xfrm>
            <a:off x="485775" y="1388161"/>
            <a:ext cx="8326438" cy="4830763"/>
          </a:xfrm>
        </p:spPr>
        <p:txBody>
          <a:bodyPr/>
          <a:lstStyle/>
          <a:p>
            <a:r>
              <a:rPr lang="en-GB" sz="2000" b="1" dirty="0" smtClean="0"/>
              <a:t>Network </a:t>
            </a:r>
            <a:r>
              <a:rPr lang="en-GB" sz="2000" b="1" dirty="0"/>
              <a:t>slicing </a:t>
            </a:r>
            <a:r>
              <a:rPr lang="en-GB" sz="2000" b="1" dirty="0" smtClean="0"/>
              <a:t>is </a:t>
            </a:r>
            <a:r>
              <a:rPr lang="en-GB" sz="1800" b="1" dirty="0" smtClean="0"/>
              <a:t>a </a:t>
            </a:r>
            <a:r>
              <a:rPr lang="en-GB" sz="1800" b="1" dirty="0"/>
              <a:t>key feature for the next generation </a:t>
            </a:r>
            <a:r>
              <a:rPr lang="en-GB" sz="1800" b="1" dirty="0" smtClean="0"/>
              <a:t>network </a:t>
            </a:r>
          </a:p>
          <a:p>
            <a:pPr lvl="1"/>
            <a:r>
              <a:rPr lang="en-GB" sz="1800" dirty="0" smtClean="0"/>
              <a:t>It </a:t>
            </a:r>
            <a:r>
              <a:rPr lang="en-GB" sz="1800" dirty="0"/>
              <a:t>is about transforming the network/system from a static "one size fits all" paradigm, to a new paradigm where logical networks/partitions are created, with appropriate isolation, resources and optimized topology to serve a particular purpose or service category (e.g. use case/traffic category, or for internal reasons) or even individual customers (logical system created "on demand</a:t>
            </a:r>
            <a:r>
              <a:rPr lang="en-GB" sz="1800" dirty="0" smtClean="0"/>
              <a:t>")</a:t>
            </a:r>
          </a:p>
          <a:p>
            <a:endParaRPr lang="en-US" sz="2000" b="1" dirty="0" smtClean="0"/>
          </a:p>
          <a:p>
            <a:r>
              <a:rPr lang="en-US" sz="2000" b="1" dirty="0" smtClean="0"/>
              <a:t>Definitions of network slicing from TS 23.501:</a:t>
            </a:r>
            <a:endParaRPr lang="en-GB" sz="2000" b="1" dirty="0" smtClean="0"/>
          </a:p>
          <a:p>
            <a:pPr lvl="1"/>
            <a:r>
              <a:rPr lang="en-GB" sz="1800" b="1" dirty="0" smtClean="0"/>
              <a:t>Network </a:t>
            </a:r>
            <a:r>
              <a:rPr lang="en-GB" sz="1800" b="1" dirty="0"/>
              <a:t>Slice:</a:t>
            </a:r>
            <a:r>
              <a:rPr lang="en-GB" sz="1800" dirty="0"/>
              <a:t> A logical network that provides specific network capabilities and network characteristics.</a:t>
            </a:r>
          </a:p>
          <a:p>
            <a:pPr lvl="1"/>
            <a:r>
              <a:rPr lang="en-GB" sz="1800" b="1" dirty="0" smtClean="0"/>
              <a:t>Network </a:t>
            </a:r>
            <a:r>
              <a:rPr lang="en-GB" sz="1800" b="1" dirty="0"/>
              <a:t>Slice instance:</a:t>
            </a:r>
            <a:r>
              <a:rPr lang="en-GB" sz="1800" dirty="0"/>
              <a:t> A set of Network Function instances and the required resources (e.g. compute, storage and networking resources) which form a deployed Network Slice.</a:t>
            </a:r>
          </a:p>
          <a:p>
            <a:pPr lvl="1">
              <a:lnSpc>
                <a:spcPct val="80000"/>
              </a:lnSpc>
            </a:pPr>
            <a:endParaRPr lang="en-GB" altLang="ja-JP" sz="1800" dirty="0" smtClean="0">
              <a:ea typeface="ＭＳ Ｐゴシック" panose="020B0600070205080204" pitchFamily="34" charset="-128"/>
            </a:endParaRPr>
          </a:p>
          <a:p>
            <a:pPr lvl="1">
              <a:lnSpc>
                <a:spcPct val="80000"/>
              </a:lnSpc>
            </a:pPr>
            <a:endParaRPr lang="en-GB" altLang="ja-JP" sz="1800" dirty="0" smtClean="0">
              <a:ea typeface="ＭＳ Ｐゴシック" panose="020B0600070205080204" pitchFamily="34" charset="-128"/>
            </a:endParaRPr>
          </a:p>
        </p:txBody>
      </p:sp>
    </p:spTree>
    <p:extLst>
      <p:ext uri="{BB962C8B-B14F-4D97-AF65-F5344CB8AC3E}">
        <p14:creationId xmlns:p14="http://schemas.microsoft.com/office/powerpoint/2010/main" val="2436082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201003"/>
            <a:ext cx="8816454" cy="5131558"/>
          </a:xfrm>
        </p:spPr>
        <p:txBody>
          <a:bodyPr lIns="0" tIns="0" rIns="0" bIns="0"/>
          <a:lstStyle/>
          <a:p>
            <a:pPr lvl="1" eaLnBrk="1" hangingPunct="1"/>
            <a:r>
              <a:rPr lang="en-GB" altLang="en-US" sz="2000" dirty="0" smtClean="0"/>
              <a:t>AMF</a:t>
            </a:r>
            <a:r>
              <a:rPr lang="en-GB" altLang="en-US" sz="2000" dirty="0"/>
              <a:t>	</a:t>
            </a:r>
            <a:r>
              <a:rPr lang="en-US" altLang="en-US" sz="2000" dirty="0"/>
              <a:t>Access and Mobility Management Function</a:t>
            </a:r>
            <a:endParaRPr lang="en-GB" altLang="zh-CN" sz="2000" dirty="0"/>
          </a:p>
          <a:p>
            <a:pPr lvl="1" eaLnBrk="1" hangingPunct="1"/>
            <a:r>
              <a:rPr lang="en-GB" altLang="en-US" sz="2000" dirty="0"/>
              <a:t>CN	Core </a:t>
            </a:r>
            <a:r>
              <a:rPr lang="en-GB" altLang="en-US" sz="2000" dirty="0" smtClean="0"/>
              <a:t>Network</a:t>
            </a:r>
          </a:p>
          <a:p>
            <a:pPr lvl="1" eaLnBrk="1" hangingPunct="1"/>
            <a:r>
              <a:rPr lang="en-GB" altLang="en-US" sz="2000" dirty="0" smtClean="0"/>
              <a:t>CSMF</a:t>
            </a:r>
            <a:r>
              <a:rPr lang="en-GB" altLang="en-US" sz="2000" dirty="0"/>
              <a:t>	Communication Service Management Function</a:t>
            </a:r>
          </a:p>
          <a:p>
            <a:pPr lvl="1" eaLnBrk="1" hangingPunct="1"/>
            <a:r>
              <a:rPr lang="en-GB" sz="2000" dirty="0" smtClean="0"/>
              <a:t>CSC	Communication </a:t>
            </a:r>
            <a:r>
              <a:rPr lang="en-GB" sz="2000" dirty="0"/>
              <a:t>Service </a:t>
            </a:r>
            <a:r>
              <a:rPr lang="en-GB" sz="2000" dirty="0" smtClean="0"/>
              <a:t>Customer</a:t>
            </a:r>
          </a:p>
          <a:p>
            <a:pPr lvl="1" eaLnBrk="1" hangingPunct="1"/>
            <a:r>
              <a:rPr lang="en-GB" altLang="zh-CN" sz="2000" dirty="0" smtClean="0"/>
              <a:t>CSP	Communication </a:t>
            </a:r>
            <a:r>
              <a:rPr lang="en-GB" altLang="zh-CN" sz="2000" dirty="0"/>
              <a:t>Service </a:t>
            </a:r>
            <a:r>
              <a:rPr lang="en-GB" altLang="zh-CN" sz="2000" dirty="0" smtClean="0"/>
              <a:t>Provider</a:t>
            </a:r>
          </a:p>
          <a:p>
            <a:pPr lvl="1" eaLnBrk="1" hangingPunct="1"/>
            <a:r>
              <a:rPr lang="en-GB" sz="2000" dirty="0"/>
              <a:t>DCSP	Data Centre Service Provider </a:t>
            </a:r>
            <a:endParaRPr lang="en-GB" sz="2000" dirty="0" smtClean="0"/>
          </a:p>
          <a:p>
            <a:pPr lvl="1" eaLnBrk="1" hangingPunct="1"/>
            <a:r>
              <a:rPr lang="en-GB" sz="2000" dirty="0" smtClean="0"/>
              <a:t>MNO	Mobile </a:t>
            </a:r>
            <a:r>
              <a:rPr lang="en-GB" sz="2000" dirty="0"/>
              <a:t>Network </a:t>
            </a:r>
            <a:r>
              <a:rPr lang="en-GB" sz="2000" dirty="0" smtClean="0"/>
              <a:t>Operator</a:t>
            </a:r>
            <a:endParaRPr lang="en-GB" altLang="zh-CN" sz="2000" dirty="0" smtClean="0"/>
          </a:p>
          <a:p>
            <a:pPr lvl="1" eaLnBrk="1" hangingPunct="1"/>
            <a:r>
              <a:rPr lang="en-US" altLang="zh-CN" sz="2000" dirty="0" smtClean="0"/>
              <a:t>NEP</a:t>
            </a:r>
            <a:r>
              <a:rPr lang="en-US" altLang="zh-CN" sz="2000" dirty="0"/>
              <a:t>	Network Equipment Provider </a:t>
            </a:r>
            <a:endParaRPr lang="en-GB" altLang="zh-CN" sz="2000" dirty="0" smtClean="0"/>
          </a:p>
          <a:p>
            <a:pPr lvl="1" eaLnBrk="1" hangingPunct="1"/>
            <a:r>
              <a:rPr lang="en-GB" altLang="zh-CN" sz="2000" dirty="0" smtClean="0"/>
              <a:t>NF	Network Function</a:t>
            </a:r>
          </a:p>
          <a:p>
            <a:pPr lvl="1" eaLnBrk="1" hangingPunct="1"/>
            <a:r>
              <a:rPr lang="en-US" altLang="zh-CN" sz="2000" dirty="0" smtClean="0"/>
              <a:t>NOP</a:t>
            </a:r>
            <a:r>
              <a:rPr lang="en-US" altLang="zh-CN" sz="2000" dirty="0"/>
              <a:t>	Network Operator </a:t>
            </a:r>
            <a:endParaRPr lang="en-GB" altLang="zh-CN" sz="2000" dirty="0" smtClean="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smtClean="0">
                <a:solidFill>
                  <a:srgbClr val="FF0000"/>
                </a:solidFill>
                <a:latin typeface="+mj-lt"/>
                <a:ea typeface="+mj-ea"/>
                <a:cs typeface="+mj-cs"/>
              </a:rPr>
              <a:t>Acronyms </a:t>
            </a:r>
            <a:endParaRPr lang="en-US" altLang="zh-CN" sz="3200" kern="0" dirty="0">
              <a:solidFill>
                <a:srgbClr val="FF0000"/>
              </a:solidFill>
            </a:endParaRPr>
          </a:p>
        </p:txBody>
      </p:sp>
    </p:spTree>
    <p:extLst>
      <p:ext uri="{BB962C8B-B14F-4D97-AF65-F5344CB8AC3E}">
        <p14:creationId xmlns:p14="http://schemas.microsoft.com/office/powerpoint/2010/main" val="3916232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201003"/>
            <a:ext cx="8816454" cy="5131558"/>
          </a:xfrm>
        </p:spPr>
        <p:txBody>
          <a:bodyPr lIns="0" tIns="0" rIns="0" bIns="0"/>
          <a:lstStyle/>
          <a:p>
            <a:pPr lvl="1" eaLnBrk="1" hangingPunct="1"/>
            <a:r>
              <a:rPr lang="en-GB" altLang="zh-CN" sz="2000" dirty="0" smtClean="0"/>
              <a:t>NSSAI	Network </a:t>
            </a:r>
            <a:r>
              <a:rPr lang="en-GB" altLang="zh-CN" sz="2000" dirty="0"/>
              <a:t>Slice Selection Assistance </a:t>
            </a:r>
            <a:r>
              <a:rPr lang="en-GB" altLang="zh-CN" sz="2000" dirty="0" smtClean="0"/>
              <a:t>Information</a:t>
            </a:r>
          </a:p>
          <a:p>
            <a:pPr lvl="1" eaLnBrk="1" hangingPunct="1"/>
            <a:r>
              <a:rPr lang="en-GB" altLang="en-US" sz="2000" dirty="0" smtClean="0"/>
              <a:t>NSSF	Network </a:t>
            </a:r>
            <a:r>
              <a:rPr lang="en-GB" altLang="en-US" sz="2000" dirty="0"/>
              <a:t>Slice Selection </a:t>
            </a:r>
            <a:r>
              <a:rPr lang="en-GB" altLang="en-US" sz="2000" dirty="0" smtClean="0"/>
              <a:t>Function</a:t>
            </a:r>
            <a:endParaRPr lang="en-GB" altLang="en-US" sz="2000" dirty="0"/>
          </a:p>
          <a:p>
            <a:pPr lvl="1" eaLnBrk="1" hangingPunct="1"/>
            <a:r>
              <a:rPr lang="en-GB" altLang="en-US" sz="2000" dirty="0" smtClean="0"/>
              <a:t>NSMF	Network </a:t>
            </a:r>
            <a:r>
              <a:rPr lang="en-GB" altLang="en-US" sz="2000" dirty="0"/>
              <a:t>Slice Management </a:t>
            </a:r>
            <a:r>
              <a:rPr lang="en-GB" altLang="en-US" sz="2000" dirty="0" smtClean="0"/>
              <a:t>Function</a:t>
            </a:r>
          </a:p>
          <a:p>
            <a:pPr lvl="1" eaLnBrk="1" hangingPunct="1"/>
            <a:r>
              <a:rPr lang="en-GB" altLang="en-US" sz="2000" dirty="0" smtClean="0"/>
              <a:t>NSSMF	Network </a:t>
            </a:r>
            <a:r>
              <a:rPr lang="en-GB" altLang="en-US" sz="2000" dirty="0"/>
              <a:t>Slice Subnet Management </a:t>
            </a:r>
            <a:r>
              <a:rPr lang="en-GB" altLang="en-US" sz="2000" dirty="0" smtClean="0"/>
              <a:t>Function</a:t>
            </a:r>
          </a:p>
          <a:p>
            <a:pPr lvl="1" eaLnBrk="1" hangingPunct="1"/>
            <a:r>
              <a:rPr lang="en-US" altLang="zh-CN" sz="2000" dirty="0" smtClean="0"/>
              <a:t>PDU	Protocol </a:t>
            </a:r>
            <a:r>
              <a:rPr lang="en-US" altLang="zh-CN" sz="2000" dirty="0"/>
              <a:t>Data </a:t>
            </a:r>
            <a:r>
              <a:rPr lang="en-US" altLang="zh-CN" sz="2000" dirty="0" smtClean="0"/>
              <a:t>Unit</a:t>
            </a:r>
          </a:p>
          <a:p>
            <a:pPr lvl="1" eaLnBrk="1" hangingPunct="1"/>
            <a:r>
              <a:rPr lang="en-US" altLang="zh-CN" sz="2000" dirty="0" smtClean="0"/>
              <a:t>QoS</a:t>
            </a:r>
            <a:r>
              <a:rPr lang="en-US" altLang="zh-CN" sz="2000" dirty="0"/>
              <a:t>	Quality of Service</a:t>
            </a:r>
            <a:endParaRPr lang="en-US" altLang="zh-CN" sz="2000" dirty="0" smtClean="0"/>
          </a:p>
          <a:p>
            <a:pPr lvl="1" eaLnBrk="1" hangingPunct="1"/>
            <a:r>
              <a:rPr lang="en-US" altLang="en-US" sz="2000" dirty="0" smtClean="0"/>
              <a:t>RAN</a:t>
            </a:r>
            <a:r>
              <a:rPr lang="en-US" altLang="en-US" sz="2000" dirty="0"/>
              <a:t>	Radio Access Network</a:t>
            </a:r>
          </a:p>
          <a:p>
            <a:pPr lvl="1" eaLnBrk="1" hangingPunct="1"/>
            <a:r>
              <a:rPr lang="en-US" altLang="en-US" sz="2000" dirty="0" smtClean="0"/>
              <a:t>SLA</a:t>
            </a:r>
            <a:r>
              <a:rPr lang="en-US" altLang="en-US" sz="2000" dirty="0"/>
              <a:t>	Service Level Agreement</a:t>
            </a:r>
          </a:p>
          <a:p>
            <a:pPr lvl="1" eaLnBrk="1" hangingPunct="1"/>
            <a:r>
              <a:rPr lang="en-US" altLang="en-US" sz="2000" dirty="0" smtClean="0"/>
              <a:t>SDO</a:t>
            </a:r>
            <a:r>
              <a:rPr lang="en-US" altLang="en-US" sz="2000" dirty="0"/>
              <a:t>	Standards Developing </a:t>
            </a:r>
            <a:r>
              <a:rPr lang="en-US" altLang="en-US" sz="2000" dirty="0" smtClean="0"/>
              <a:t>Organization</a:t>
            </a:r>
          </a:p>
          <a:p>
            <a:pPr lvl="1" eaLnBrk="1" hangingPunct="1"/>
            <a:r>
              <a:rPr lang="en-US" altLang="en-US" sz="2000" dirty="0" smtClean="0"/>
              <a:t>TN</a:t>
            </a:r>
            <a:r>
              <a:rPr lang="en-US" altLang="en-US" sz="2000" dirty="0"/>
              <a:t>	Transport Network </a:t>
            </a:r>
            <a:endParaRPr lang="en-US" altLang="en-US" sz="2000" dirty="0" smtClean="0"/>
          </a:p>
          <a:p>
            <a:pPr lvl="1" eaLnBrk="1" hangingPunct="1"/>
            <a:r>
              <a:rPr lang="en-GB" altLang="zh-CN" sz="2000" dirty="0"/>
              <a:t>UE	User Equipment</a:t>
            </a:r>
          </a:p>
          <a:p>
            <a:pPr lvl="1" eaLnBrk="1" hangingPunct="1"/>
            <a:r>
              <a:rPr lang="en-US" altLang="en-US" sz="2000" dirty="0" smtClean="0"/>
              <a:t>VISP</a:t>
            </a:r>
            <a:r>
              <a:rPr lang="en-US" altLang="en-US" sz="2000" dirty="0"/>
              <a:t>	Virtualization Infrastructure Service Provider </a:t>
            </a:r>
            <a:endParaRPr lang="en-GB" altLang="en-US" sz="2000" dirty="0" smtClean="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smtClean="0">
                <a:solidFill>
                  <a:srgbClr val="FF0000"/>
                </a:solidFill>
                <a:latin typeface="+mj-lt"/>
                <a:ea typeface="+mj-ea"/>
                <a:cs typeface="+mj-cs"/>
              </a:rPr>
              <a:t>Acronyms </a:t>
            </a:r>
            <a:endParaRPr lang="en-US" altLang="zh-CN" sz="3200" kern="0" dirty="0">
              <a:solidFill>
                <a:srgbClr val="FF0000"/>
              </a:solidFill>
            </a:endParaRPr>
          </a:p>
        </p:txBody>
      </p:sp>
    </p:spTree>
    <p:extLst>
      <p:ext uri="{BB962C8B-B14F-4D97-AF65-F5344CB8AC3E}">
        <p14:creationId xmlns:p14="http://schemas.microsoft.com/office/powerpoint/2010/main" val="2875925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353130"/>
            <a:ext cx="8816454" cy="4696800"/>
          </a:xfrm>
        </p:spPr>
        <p:txBody>
          <a:bodyPr lIns="0" tIns="0" rIns="0" bIns="0"/>
          <a:lstStyle/>
          <a:p>
            <a:pPr marL="457200" indent="-457200" eaLnBrk="1" hangingPunct="1">
              <a:lnSpc>
                <a:spcPct val="70000"/>
              </a:lnSpc>
            </a:pPr>
            <a:r>
              <a:rPr lang="en-GB" altLang="en-US" sz="2000" dirty="0" smtClean="0"/>
              <a:t>SA1</a:t>
            </a:r>
          </a:p>
          <a:p>
            <a:pPr marL="857250" lvl="1" indent="-457200" eaLnBrk="1" hangingPunct="1">
              <a:lnSpc>
                <a:spcPct val="70000"/>
              </a:lnSpc>
            </a:pPr>
            <a:r>
              <a:rPr lang="en-GB" altLang="en-US" sz="1800" dirty="0" smtClean="0"/>
              <a:t>TS 22.261 </a:t>
            </a:r>
            <a:r>
              <a:rPr lang="en-GB" altLang="en-US" sz="1800" dirty="0"/>
              <a:t>Service requirements for next generation new services and markets</a:t>
            </a:r>
            <a:r>
              <a:rPr lang="en-US" altLang="en-US" sz="1800" dirty="0" smtClean="0"/>
              <a:t> </a:t>
            </a:r>
          </a:p>
          <a:p>
            <a:pPr marL="457200" indent="-457200" eaLnBrk="1" hangingPunct="1">
              <a:lnSpc>
                <a:spcPct val="70000"/>
              </a:lnSpc>
            </a:pPr>
            <a:endParaRPr lang="en-US" altLang="en-US" sz="2000" dirty="0" smtClean="0"/>
          </a:p>
          <a:p>
            <a:pPr marL="457200" indent="-457200" eaLnBrk="1" hangingPunct="1">
              <a:lnSpc>
                <a:spcPct val="70000"/>
              </a:lnSpc>
            </a:pPr>
            <a:r>
              <a:rPr lang="en-US" altLang="en-US" sz="2000" dirty="0" smtClean="0"/>
              <a:t>SA2</a:t>
            </a:r>
          </a:p>
          <a:p>
            <a:pPr marL="857250" lvl="1" indent="-457200" eaLnBrk="1" hangingPunct="1">
              <a:lnSpc>
                <a:spcPct val="70000"/>
              </a:lnSpc>
            </a:pPr>
            <a:r>
              <a:rPr lang="en-US" altLang="en-US" sz="1800" dirty="0" smtClean="0"/>
              <a:t>TS 23.501 </a:t>
            </a:r>
            <a:r>
              <a:rPr lang="en-GB" sz="1800" dirty="0"/>
              <a:t>System Architecture for the 5G System</a:t>
            </a:r>
            <a:endParaRPr lang="en-US" altLang="en-US" sz="1800" dirty="0" smtClean="0"/>
          </a:p>
          <a:p>
            <a:pPr marL="857250" lvl="1" indent="-457200" eaLnBrk="1" hangingPunct="1">
              <a:lnSpc>
                <a:spcPct val="70000"/>
              </a:lnSpc>
            </a:pPr>
            <a:r>
              <a:rPr lang="en-US" altLang="en-US" sz="1800" dirty="0"/>
              <a:t>TS </a:t>
            </a:r>
            <a:r>
              <a:rPr lang="en-US" altLang="en-US" sz="1800" dirty="0" smtClean="0"/>
              <a:t>23.502 </a:t>
            </a:r>
            <a:r>
              <a:rPr lang="en-GB" sz="1800" dirty="0"/>
              <a:t>Procedures for the 5G </a:t>
            </a:r>
            <a:r>
              <a:rPr lang="en-GB" sz="1800" dirty="0" smtClean="0"/>
              <a:t>System</a:t>
            </a:r>
          </a:p>
          <a:p>
            <a:pPr marL="857250" lvl="1" indent="-457200" eaLnBrk="1" hangingPunct="1">
              <a:lnSpc>
                <a:spcPct val="70000"/>
              </a:lnSpc>
            </a:pPr>
            <a:r>
              <a:rPr lang="en-US" altLang="en-US" sz="1800" dirty="0"/>
              <a:t>TS 23.503 </a:t>
            </a:r>
            <a:r>
              <a:rPr lang="en-US" sz="1800" dirty="0"/>
              <a:t>Policy and Charging Control Framework for the 5G </a:t>
            </a:r>
            <a:r>
              <a:rPr lang="en-US" sz="1800" dirty="0" smtClean="0"/>
              <a:t>System</a:t>
            </a:r>
            <a:endParaRPr lang="en-US" altLang="en-US" sz="1800" dirty="0"/>
          </a:p>
          <a:p>
            <a:pPr marL="457200" indent="-457200" eaLnBrk="1" hangingPunct="1">
              <a:lnSpc>
                <a:spcPct val="70000"/>
              </a:lnSpc>
            </a:pPr>
            <a:endParaRPr lang="en-US" altLang="en-US" sz="2000" dirty="0"/>
          </a:p>
          <a:p>
            <a:pPr marL="457200" indent="-457200" eaLnBrk="1" hangingPunct="1">
              <a:lnSpc>
                <a:spcPct val="70000"/>
              </a:lnSpc>
            </a:pPr>
            <a:r>
              <a:rPr lang="en-US" altLang="en-US" sz="2000" dirty="0" smtClean="0"/>
              <a:t>SA3</a:t>
            </a:r>
          </a:p>
          <a:p>
            <a:pPr marL="857250" lvl="1" indent="-457200" eaLnBrk="1" hangingPunct="1">
              <a:lnSpc>
                <a:spcPct val="70000"/>
              </a:lnSpc>
            </a:pPr>
            <a:r>
              <a:rPr lang="en-US" altLang="en-US" sz="1800" dirty="0"/>
              <a:t>TR 33.899 </a:t>
            </a:r>
            <a:r>
              <a:rPr lang="en-US" sz="1800" dirty="0"/>
              <a:t>Study on the security aspects of the next generation system</a:t>
            </a:r>
            <a:endParaRPr lang="en-US" altLang="en-US" sz="1800" dirty="0"/>
          </a:p>
          <a:p>
            <a:pPr marL="857250" lvl="1" indent="-457200" eaLnBrk="1" hangingPunct="1">
              <a:lnSpc>
                <a:spcPct val="70000"/>
              </a:lnSpc>
            </a:pPr>
            <a:r>
              <a:rPr lang="en-US" altLang="en-US" sz="1800" dirty="0"/>
              <a:t>TS 33.501 Security aspects of 5G System - Phase 1</a:t>
            </a:r>
          </a:p>
          <a:p>
            <a:pPr marL="857250" lvl="1" indent="-457200" eaLnBrk="1" hangingPunct="1">
              <a:lnSpc>
                <a:spcPct val="70000"/>
              </a:lnSpc>
            </a:pPr>
            <a:r>
              <a:rPr lang="en-US" altLang="en-US" sz="1800" dirty="0"/>
              <a:t>TR </a:t>
            </a:r>
            <a:r>
              <a:rPr lang="en-US" altLang="en-US" sz="1800" dirty="0" smtClean="0"/>
              <a:t>33.811 </a:t>
            </a:r>
            <a:r>
              <a:rPr lang="en-US" altLang="en-US" sz="1800" dirty="0"/>
              <a:t>Study on security aspects of 5G Network Slicing Management</a:t>
            </a:r>
          </a:p>
          <a:p>
            <a:pPr marL="457200" indent="-457200" eaLnBrk="1" hangingPunct="1">
              <a:lnSpc>
                <a:spcPct val="70000"/>
              </a:lnSpc>
            </a:pPr>
            <a:endParaRPr lang="en-US" altLang="en-US" sz="2000" dirty="0" smtClean="0"/>
          </a:p>
          <a:p>
            <a:pPr marL="457200" indent="-457200" eaLnBrk="1" hangingPunct="1">
              <a:lnSpc>
                <a:spcPct val="70000"/>
              </a:lnSpc>
            </a:pPr>
            <a:endParaRPr lang="en-US" altLang="en-US" sz="1800" dirty="0"/>
          </a:p>
          <a:p>
            <a:pPr marL="457200" indent="-457200" eaLnBrk="1" hangingPunct="1">
              <a:lnSpc>
                <a:spcPct val="70000"/>
              </a:lnSpc>
            </a:pPr>
            <a:endParaRPr lang="en-GB" altLang="en-US" sz="2000" dirty="0" smtClean="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smtClean="0">
                <a:solidFill>
                  <a:srgbClr val="FF0000"/>
                </a:solidFill>
                <a:latin typeface="+mj-lt"/>
                <a:ea typeface="+mj-ea"/>
                <a:cs typeface="+mj-cs"/>
              </a:rPr>
              <a:t>Technical </a:t>
            </a:r>
            <a:r>
              <a:rPr lang="en-US" altLang="zh-CN" sz="3200" kern="0" dirty="0">
                <a:solidFill>
                  <a:srgbClr val="FF0000"/>
                </a:solidFill>
                <a:latin typeface="+mj-lt"/>
                <a:ea typeface="+mj-ea"/>
                <a:cs typeface="+mj-cs"/>
              </a:rPr>
              <a:t>Reports and </a:t>
            </a:r>
            <a:r>
              <a:rPr lang="en-US" altLang="zh-CN" sz="3200" kern="0" dirty="0" smtClean="0">
                <a:solidFill>
                  <a:srgbClr val="FF0000"/>
                </a:solidFill>
                <a:latin typeface="+mj-lt"/>
                <a:ea typeface="+mj-ea"/>
                <a:cs typeface="+mj-cs"/>
              </a:rPr>
              <a:t>Specifications</a:t>
            </a:r>
            <a:endParaRPr lang="en-US" altLang="zh-CN" sz="3200" kern="0" dirty="0">
              <a:solidFill>
                <a:srgbClr val="FF0000"/>
              </a:solidFill>
            </a:endParaRPr>
          </a:p>
        </p:txBody>
      </p:sp>
    </p:spTree>
    <p:extLst>
      <p:ext uri="{BB962C8B-B14F-4D97-AF65-F5344CB8AC3E}">
        <p14:creationId xmlns:p14="http://schemas.microsoft.com/office/powerpoint/2010/main" val="187570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341113"/>
            <a:ext cx="8816454" cy="4808561"/>
          </a:xfrm>
        </p:spPr>
        <p:txBody>
          <a:bodyPr lIns="0" tIns="0" rIns="0" bIns="0"/>
          <a:lstStyle/>
          <a:p>
            <a:pPr marL="457200" indent="-457200" eaLnBrk="1" hangingPunct="1">
              <a:lnSpc>
                <a:spcPct val="70000"/>
              </a:lnSpc>
            </a:pPr>
            <a:r>
              <a:rPr lang="en-US" altLang="en-US" sz="2000" dirty="0"/>
              <a:t>SA5</a:t>
            </a:r>
          </a:p>
          <a:p>
            <a:pPr marL="857250" lvl="1" indent="-457200" eaLnBrk="1" hangingPunct="1">
              <a:lnSpc>
                <a:spcPct val="70000"/>
              </a:lnSpc>
            </a:pPr>
            <a:r>
              <a:rPr lang="en-GB" altLang="en-US" sz="1800" dirty="0"/>
              <a:t>TR 28.801 Study on management and orchestration of network slicing for next generation </a:t>
            </a:r>
            <a:r>
              <a:rPr lang="en-GB" altLang="en-US" sz="1800" dirty="0" smtClean="0"/>
              <a:t>network</a:t>
            </a:r>
          </a:p>
          <a:p>
            <a:pPr marL="857250" lvl="1" indent="-457200" eaLnBrk="1" hangingPunct="1">
              <a:lnSpc>
                <a:spcPct val="70000"/>
              </a:lnSpc>
            </a:pPr>
            <a:r>
              <a:rPr lang="en-US" altLang="en-US" sz="1800" dirty="0"/>
              <a:t>TR 32.899 Study on charging aspects of 5G system architecture Phase 1</a:t>
            </a:r>
            <a:endParaRPr lang="en-US" altLang="en-US" sz="2000" dirty="0"/>
          </a:p>
          <a:p>
            <a:pPr marL="857250" lvl="1" indent="-457200" eaLnBrk="1" hangingPunct="1">
              <a:lnSpc>
                <a:spcPct val="70000"/>
              </a:lnSpc>
            </a:pPr>
            <a:r>
              <a:rPr lang="en-US" altLang="en-US" sz="1800" dirty="0" smtClean="0"/>
              <a:t>TS </a:t>
            </a:r>
            <a:r>
              <a:rPr lang="en-US" altLang="en-US" sz="1800" dirty="0"/>
              <a:t>28.530 </a:t>
            </a:r>
            <a:r>
              <a:rPr lang="en-GB" sz="1800" dirty="0"/>
              <a:t>Management of network slicing in mobile networks; Concepts, use cases and requirements</a:t>
            </a:r>
            <a:endParaRPr lang="en-US" altLang="en-US" sz="1800" dirty="0"/>
          </a:p>
          <a:p>
            <a:pPr marL="857250" lvl="1" indent="-457200" eaLnBrk="1" hangingPunct="1">
              <a:lnSpc>
                <a:spcPct val="70000"/>
              </a:lnSpc>
            </a:pPr>
            <a:r>
              <a:rPr lang="en-US" altLang="en-US" sz="1800" dirty="0"/>
              <a:t>TS 28.531 </a:t>
            </a:r>
            <a:r>
              <a:rPr lang="en-GB" sz="1800" dirty="0"/>
              <a:t>Provisioning of network slicing for 5G networks and services</a:t>
            </a:r>
          </a:p>
          <a:p>
            <a:pPr marL="457200" indent="-457200" eaLnBrk="1" hangingPunct="1">
              <a:lnSpc>
                <a:spcPct val="70000"/>
              </a:lnSpc>
            </a:pPr>
            <a:endParaRPr lang="en-US" altLang="en-US" sz="2000" dirty="0" smtClean="0"/>
          </a:p>
          <a:p>
            <a:pPr marL="457200" indent="-457200" eaLnBrk="1" hangingPunct="1">
              <a:lnSpc>
                <a:spcPct val="70000"/>
              </a:lnSpc>
            </a:pPr>
            <a:endParaRPr lang="en-US" altLang="en-US" sz="2000" dirty="0" smtClean="0"/>
          </a:p>
          <a:p>
            <a:pPr marL="457200" indent="-457200" eaLnBrk="1" hangingPunct="1">
              <a:lnSpc>
                <a:spcPct val="70000"/>
              </a:lnSpc>
            </a:pPr>
            <a:r>
              <a:rPr lang="en-US" altLang="en-US" sz="2000" dirty="0" smtClean="0"/>
              <a:t>RAN2</a:t>
            </a:r>
          </a:p>
          <a:p>
            <a:pPr marL="857250" lvl="1" indent="-457200" eaLnBrk="1" hangingPunct="1">
              <a:lnSpc>
                <a:spcPct val="70000"/>
              </a:lnSpc>
            </a:pPr>
            <a:r>
              <a:rPr lang="en-GB" altLang="zh-CN" sz="1800" dirty="0"/>
              <a:t>TS 38.300 NR; </a:t>
            </a:r>
            <a:r>
              <a:rPr lang="en-GB" altLang="zh-CN" sz="1800" dirty="0" smtClean="0"/>
              <a:t>Overall description</a:t>
            </a:r>
            <a:r>
              <a:rPr lang="en-GB" altLang="zh-CN" sz="1800" dirty="0"/>
              <a:t>; Stage 2</a:t>
            </a:r>
          </a:p>
          <a:p>
            <a:pPr marL="457200" indent="-457200" eaLnBrk="1" hangingPunct="1">
              <a:lnSpc>
                <a:spcPct val="70000"/>
              </a:lnSpc>
            </a:pPr>
            <a:endParaRPr lang="en-US" altLang="en-US" sz="2000" dirty="0" smtClean="0"/>
          </a:p>
          <a:p>
            <a:pPr marL="457200" indent="-457200" eaLnBrk="1" hangingPunct="1">
              <a:lnSpc>
                <a:spcPct val="70000"/>
              </a:lnSpc>
            </a:pPr>
            <a:r>
              <a:rPr lang="en-US" altLang="en-US" sz="2000" dirty="0" smtClean="0"/>
              <a:t>RAN3</a:t>
            </a:r>
            <a:endParaRPr lang="en-US" altLang="en-US" sz="2000" dirty="0"/>
          </a:p>
          <a:p>
            <a:pPr marL="857250" lvl="1" indent="-457200" eaLnBrk="1" hangingPunct="1">
              <a:lnSpc>
                <a:spcPct val="70000"/>
              </a:lnSpc>
            </a:pPr>
            <a:r>
              <a:rPr lang="en-GB" altLang="zh-CN" sz="1800" dirty="0"/>
              <a:t>TS 38.413 NG-RAN</a:t>
            </a:r>
            <a:r>
              <a:rPr lang="en-GB" altLang="zh-CN" sz="1800" dirty="0" smtClean="0"/>
              <a:t>; NG </a:t>
            </a:r>
            <a:r>
              <a:rPr lang="en-GB" altLang="zh-CN" sz="1800" dirty="0"/>
              <a:t>Application Protocol (NGAP</a:t>
            </a:r>
            <a:r>
              <a:rPr lang="en-GB" altLang="zh-CN" sz="1800" dirty="0" smtClean="0"/>
              <a:t>)</a:t>
            </a:r>
          </a:p>
          <a:p>
            <a:pPr marL="857250" lvl="1" indent="-457200" eaLnBrk="1" hangingPunct="1">
              <a:lnSpc>
                <a:spcPct val="70000"/>
              </a:lnSpc>
            </a:pPr>
            <a:r>
              <a:rPr lang="en-GB" altLang="en-US" sz="1800" dirty="0"/>
              <a:t>TS 38.423 NG-RAN; </a:t>
            </a:r>
            <a:r>
              <a:rPr lang="en-GB" altLang="zh-CN" sz="1800" dirty="0"/>
              <a:t>Xn Application Protocol (XnAP</a:t>
            </a:r>
            <a:r>
              <a:rPr lang="en-GB" altLang="zh-CN" sz="1800" dirty="0" smtClean="0"/>
              <a:t>)</a:t>
            </a:r>
            <a:endParaRPr lang="en-GB" altLang="zh-CN" sz="1800" dirty="0"/>
          </a:p>
          <a:p>
            <a:pPr marL="457200" indent="-457200" eaLnBrk="1" hangingPunct="1">
              <a:lnSpc>
                <a:spcPct val="70000"/>
              </a:lnSpc>
            </a:pPr>
            <a:endParaRPr lang="en-GB" altLang="en-US" sz="1800" dirty="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smtClean="0">
                <a:solidFill>
                  <a:srgbClr val="FF0000"/>
                </a:solidFill>
                <a:latin typeface="+mj-lt"/>
                <a:ea typeface="+mj-ea"/>
                <a:cs typeface="+mj-cs"/>
              </a:rPr>
              <a:t>Technical </a:t>
            </a:r>
            <a:r>
              <a:rPr lang="en-US" altLang="zh-CN" sz="3200" kern="0" dirty="0">
                <a:solidFill>
                  <a:srgbClr val="FF0000"/>
                </a:solidFill>
                <a:latin typeface="+mj-lt"/>
                <a:ea typeface="+mj-ea"/>
                <a:cs typeface="+mj-cs"/>
              </a:rPr>
              <a:t>Reports and Specifications </a:t>
            </a:r>
            <a:endParaRPr lang="en-US" altLang="zh-CN" sz="3200" kern="0" dirty="0">
              <a:solidFill>
                <a:srgbClr val="FF0000"/>
              </a:solidFill>
            </a:endParaRPr>
          </a:p>
        </p:txBody>
      </p:sp>
    </p:spTree>
    <p:extLst>
      <p:ext uri="{BB962C8B-B14F-4D97-AF65-F5344CB8AC3E}">
        <p14:creationId xmlns:p14="http://schemas.microsoft.com/office/powerpoint/2010/main" val="61243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11363" y="5575300"/>
            <a:ext cx="5138737" cy="519113"/>
          </a:xfrm>
          <a:prstGeom prst="rect">
            <a:avLst/>
          </a:prstGeom>
          <a:noFill/>
        </p:spPr>
        <p:txBody>
          <a:bodyPr>
            <a:spAutoFit/>
          </a:bodyPr>
          <a:lstStyle/>
          <a:p>
            <a:pPr algn="ctr">
              <a:defRPr/>
            </a:pPr>
            <a:r>
              <a:rPr lang="en-GB" sz="2800" b="1" dirty="0">
                <a:solidFill>
                  <a:schemeClr val="tx1">
                    <a:lumMod val="50000"/>
                    <a:lumOff val="50000"/>
                  </a:schemeClr>
                </a:solidFill>
                <a:latin typeface="Arial" charset="0"/>
                <a:cs typeface="+mn-cs"/>
              </a:rPr>
              <a:t>www.3gpp.org </a:t>
            </a:r>
          </a:p>
        </p:txBody>
      </p:sp>
      <p:sp>
        <p:nvSpPr>
          <p:cNvPr id="11" name="Rectangle 10"/>
          <p:cNvSpPr/>
          <p:nvPr/>
        </p:nvSpPr>
        <p:spPr>
          <a:xfrm>
            <a:off x="3932719" y="6094413"/>
            <a:ext cx="1467068" cy="261610"/>
          </a:xfrm>
          <a:prstGeom prst="rect">
            <a:avLst/>
          </a:prstGeom>
        </p:spPr>
        <p:txBody>
          <a:bodyPr wrap="none">
            <a:spAutoFit/>
          </a:bodyPr>
          <a:lstStyle/>
          <a:p>
            <a:pPr algn="ctr">
              <a:buFont typeface="Calibri" pitchFamily="34" charset="0"/>
              <a:buNone/>
              <a:defRPr/>
            </a:pPr>
            <a:r>
              <a:rPr lang="en-GB" sz="1100" b="1" dirty="0">
                <a:solidFill>
                  <a:schemeClr val="tx1">
                    <a:lumMod val="50000"/>
                    <a:lumOff val="50000"/>
                  </a:schemeClr>
                </a:solidFill>
                <a:latin typeface="Arial" charset="0"/>
                <a:cs typeface="+mn-cs"/>
              </a:rPr>
              <a:t>contact@3gpp.org </a:t>
            </a:r>
            <a:endParaRPr lang="en-US" sz="3600" b="1" dirty="0">
              <a:solidFill>
                <a:schemeClr val="tx1">
                  <a:lumMod val="50000"/>
                  <a:lumOff val="50000"/>
                </a:schemeClr>
              </a:solidFill>
              <a:latin typeface="Arial" charset="0"/>
              <a:cs typeface="+mn-cs"/>
            </a:endParaRPr>
          </a:p>
        </p:txBody>
      </p:sp>
      <p:sp>
        <p:nvSpPr>
          <p:cNvPr id="87044" name="Title 1"/>
          <p:cNvSpPr>
            <a:spLocks/>
          </p:cNvSpPr>
          <p:nvPr/>
        </p:nvSpPr>
        <p:spPr bwMode="auto">
          <a:xfrm>
            <a:off x="1870075" y="71438"/>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GB" altLang="en-US" sz="6600" dirty="0">
                <a:solidFill>
                  <a:srgbClr val="FF0000"/>
                </a:solidFill>
              </a:rPr>
              <a:t>Thank </a:t>
            </a:r>
            <a:r>
              <a:rPr lang="en-GB" altLang="en-US" sz="6600" dirty="0" smtClean="0">
                <a:solidFill>
                  <a:srgbClr val="FF0000"/>
                </a:solidFill>
              </a:rPr>
              <a:t>You!</a:t>
            </a:r>
            <a:endParaRPr lang="en-GB" altLang="en-US" sz="6600" dirty="0">
              <a:solidFill>
                <a:srgbClr val="FF0000"/>
              </a:solidFil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0510" y="1492950"/>
            <a:ext cx="5826868" cy="40823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GB" altLang="ja-JP" dirty="0" smtClean="0"/>
              <a:t>Main concepts of Network Slicing </a:t>
            </a:r>
            <a:endParaRPr lang="en-US" altLang="ja-JP" dirty="0" smtClean="0"/>
          </a:p>
        </p:txBody>
      </p:sp>
      <p:sp>
        <p:nvSpPr>
          <p:cNvPr id="38915" name="Rectangle 3"/>
          <p:cNvSpPr>
            <a:spLocks noGrp="1"/>
          </p:cNvSpPr>
          <p:nvPr>
            <p:ph type="body" idx="1"/>
          </p:nvPr>
        </p:nvSpPr>
        <p:spPr>
          <a:xfrm>
            <a:off x="485775" y="1388161"/>
            <a:ext cx="8326438" cy="4830763"/>
          </a:xfrm>
        </p:spPr>
        <p:txBody>
          <a:bodyPr/>
          <a:lstStyle/>
          <a:p>
            <a:pPr eaLnBrk="1" hangingPunct="1"/>
            <a:r>
              <a:rPr lang="en-GB" sz="2000" dirty="0" smtClean="0"/>
              <a:t>Network </a:t>
            </a:r>
            <a:r>
              <a:rPr lang="en-GB" sz="2000" dirty="0"/>
              <a:t>slices may differ for supported features and network functions optimisations. The operator may deploy multiple Network Slice instances delivering exactly the same features but for different groups of UEs, e.g. as they deliver a different committed service and/or because they may be dedicated to a customer</a:t>
            </a:r>
            <a:r>
              <a:rPr lang="en-GB" sz="2000" dirty="0" smtClean="0"/>
              <a:t>.</a:t>
            </a:r>
          </a:p>
          <a:p>
            <a:pPr eaLnBrk="1" hangingPunct="1"/>
            <a:endParaRPr lang="en-GB" sz="2000" dirty="0"/>
          </a:p>
          <a:p>
            <a:pPr eaLnBrk="1" hangingPunct="1"/>
            <a:r>
              <a:rPr lang="en-GB" altLang="en-US" sz="2000" dirty="0"/>
              <a:t>A single UE can simultaneously be served by one or more Network Slice instances via a 5G-AN. A single UE may be served by at most eight Network </a:t>
            </a:r>
            <a:r>
              <a:rPr lang="en-GB" altLang="en-US" sz="2000" dirty="0" smtClean="0"/>
              <a:t>Slice instances at </a:t>
            </a:r>
            <a:r>
              <a:rPr lang="en-GB" altLang="en-US" sz="2000" dirty="0"/>
              <a:t>a time.</a:t>
            </a:r>
            <a:endParaRPr lang="en-GB" altLang="en-US" sz="2000" dirty="0" smtClean="0"/>
          </a:p>
          <a:p>
            <a:pPr eaLnBrk="1" hangingPunct="1"/>
            <a:endParaRPr lang="en-US" altLang="en-US" sz="1800" dirty="0"/>
          </a:p>
          <a:p>
            <a:pPr lvl="1">
              <a:lnSpc>
                <a:spcPct val="80000"/>
              </a:lnSpc>
            </a:pPr>
            <a:endParaRPr lang="en-GB" altLang="ja-JP" sz="1800" dirty="0" smtClean="0">
              <a:ea typeface="ＭＳ Ｐゴシック" panose="020B0600070205080204" pitchFamily="34" charset="-128"/>
            </a:endParaRPr>
          </a:p>
          <a:p>
            <a:pPr lvl="1">
              <a:lnSpc>
                <a:spcPct val="80000"/>
              </a:lnSpc>
            </a:pPr>
            <a:endParaRPr lang="en-GB" altLang="ja-JP" sz="1800" dirty="0" smtClean="0">
              <a:ea typeface="ＭＳ Ｐゴシック" panose="020B0600070205080204" pitchFamily="34" charset="-128"/>
            </a:endParaRPr>
          </a:p>
        </p:txBody>
      </p:sp>
    </p:spTree>
    <p:extLst>
      <p:ext uri="{BB962C8B-B14F-4D97-AF65-F5344CB8AC3E}">
        <p14:creationId xmlns:p14="http://schemas.microsoft.com/office/powerpoint/2010/main" val="4138528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en-GB" altLang="ja-JP" dirty="0"/>
              <a:t>5G Network Slicing in </a:t>
            </a:r>
            <a:r>
              <a:rPr lang="en-GB" altLang="ja-JP" dirty="0" smtClean="0"/>
              <a:t>SA1</a:t>
            </a:r>
            <a:endParaRPr lang="en-US" altLang="ja-JP" dirty="0" smtClean="0"/>
          </a:p>
        </p:txBody>
      </p:sp>
      <p:sp>
        <p:nvSpPr>
          <p:cNvPr id="34819" name="Rectangle 3"/>
          <p:cNvSpPr>
            <a:spLocks noGrp="1"/>
          </p:cNvSpPr>
          <p:nvPr>
            <p:ph type="body" idx="1"/>
          </p:nvPr>
        </p:nvSpPr>
        <p:spPr>
          <a:xfrm>
            <a:off x="485775" y="1462088"/>
            <a:ext cx="8388350" cy="4830762"/>
          </a:xfrm>
        </p:spPr>
        <p:txBody>
          <a:bodyPr/>
          <a:lstStyle/>
          <a:p>
            <a:pPr eaLnBrk="1" hangingPunct="1"/>
            <a:r>
              <a:rPr lang="en-US" altLang="zh-CN" sz="2000" dirty="0" smtClean="0"/>
              <a:t>Service requirements for the 5G system (TS 22.261 Rel-15)</a:t>
            </a:r>
            <a:endParaRPr lang="en-GB" altLang="zh-CN" sz="2000" dirty="0"/>
          </a:p>
          <a:p>
            <a:pPr lvl="1" eaLnBrk="1" hangingPunct="1"/>
            <a:r>
              <a:rPr lang="en-GB" sz="1800" dirty="0" smtClean="0"/>
              <a:t>Specify </a:t>
            </a:r>
            <a:r>
              <a:rPr lang="en-GB" sz="1800" dirty="0"/>
              <a:t>the concepts, use cases and </a:t>
            </a:r>
            <a:r>
              <a:rPr lang="en-GB" sz="1800" dirty="0" smtClean="0"/>
              <a:t>derives requirements </a:t>
            </a:r>
            <a:r>
              <a:rPr lang="en-GB" sz="1800" dirty="0"/>
              <a:t>for </a:t>
            </a:r>
            <a:r>
              <a:rPr lang="en-GB" sz="1800" dirty="0" smtClean="0"/>
              <a:t>network </a:t>
            </a:r>
            <a:r>
              <a:rPr lang="en-GB" sz="1800" dirty="0"/>
              <a:t>slicing in </a:t>
            </a:r>
            <a:r>
              <a:rPr lang="en-GB" sz="1800" dirty="0" smtClean="0"/>
              <a:t>5G network. </a:t>
            </a:r>
          </a:p>
          <a:p>
            <a:pPr lvl="1" eaLnBrk="1" hangingPunct="1"/>
            <a:r>
              <a:rPr lang="en-GB" sz="1800" dirty="0" smtClean="0"/>
              <a:t>Identify the requirements for management of network slice, different features and KPIs for different kind of slices, and the association between UEs and slices.</a:t>
            </a:r>
          </a:p>
          <a:p>
            <a:pPr eaLnBrk="1" hangingPunct="1"/>
            <a:endParaRPr lang="en-GB" altLang="en-US" sz="2400" dirty="0" smtClean="0"/>
          </a:p>
          <a:p>
            <a:pPr eaLnBrk="1" hangingPunct="1"/>
            <a:r>
              <a:rPr lang="en-GB" altLang="en-US" sz="2400" dirty="0" smtClean="0"/>
              <a:t> </a:t>
            </a:r>
            <a:r>
              <a:rPr lang="en-US" altLang="zh-CN" sz="2000" dirty="0" smtClean="0"/>
              <a:t>New SID on Business role models for network slicing (Rel-16)</a:t>
            </a:r>
            <a:endParaRPr lang="en-GB" altLang="en-US" sz="2000" dirty="0"/>
          </a:p>
          <a:p>
            <a:pPr lvl="1" eaLnBrk="1" hangingPunct="1"/>
            <a:r>
              <a:rPr lang="en-US" altLang="en-US" sz="1800" dirty="0" smtClean="0"/>
              <a:t>Examine </a:t>
            </a:r>
            <a:r>
              <a:rPr lang="en-US" altLang="en-US" sz="1800" dirty="0"/>
              <a:t>the business role models for network slicing in order to identify potential requirements that will enable a 3GPP system to adequately support those </a:t>
            </a:r>
            <a:r>
              <a:rPr lang="en-US" altLang="en-US" sz="1800" dirty="0" smtClean="0"/>
              <a:t>models</a:t>
            </a:r>
          </a:p>
          <a:p>
            <a:pPr lvl="1" eaLnBrk="1" hangingPunct="1"/>
            <a:r>
              <a:rPr lang="en-GB" sz="1800" dirty="0" smtClean="0"/>
              <a:t>Study business </a:t>
            </a:r>
            <a:r>
              <a:rPr lang="en-GB" sz="1800" dirty="0"/>
              <a:t>role models for network slicing, (e.g., monitor, limited control, </a:t>
            </a:r>
            <a:r>
              <a:rPr lang="en-GB" sz="1800" dirty="0" smtClean="0"/>
              <a:t>enhanced control, private slice)</a:t>
            </a:r>
          </a:p>
          <a:p>
            <a:pPr lvl="1" eaLnBrk="1" hangingPunct="1"/>
            <a:r>
              <a:rPr lang="en-GB" sz="1800" dirty="0" smtClean="0"/>
              <a:t>Study trust relationships and security impacts between </a:t>
            </a:r>
            <a:r>
              <a:rPr lang="en-GB" sz="1800" dirty="0"/>
              <a:t>MNOs </a:t>
            </a:r>
            <a:r>
              <a:rPr lang="en-GB" sz="1800" dirty="0" smtClean="0"/>
              <a:t>(Mobile Network Operators) </a:t>
            </a:r>
            <a:r>
              <a:rPr lang="en-GB" sz="1800" dirty="0"/>
              <a:t>and slice tenants </a:t>
            </a:r>
            <a:r>
              <a:rPr lang="en-GB" sz="1800" dirty="0" smtClean="0"/>
              <a:t>under </a:t>
            </a:r>
            <a:r>
              <a:rPr lang="en-GB" sz="1800" dirty="0"/>
              <a:t>various business role </a:t>
            </a:r>
            <a:r>
              <a:rPr lang="en-GB" sz="1800" dirty="0" smtClean="0"/>
              <a:t>models</a:t>
            </a:r>
            <a:endParaRPr lang="en-US" sz="1800" dirty="0"/>
          </a:p>
          <a:p>
            <a:pPr lvl="1" eaLnBrk="1" hangingPunct="1"/>
            <a:endParaRPr lang="en-GB" altLang="en-US" sz="1800" dirty="0" smtClean="0"/>
          </a:p>
        </p:txBody>
      </p:sp>
    </p:spTree>
    <p:extLst>
      <p:ext uri="{BB962C8B-B14F-4D97-AF65-F5344CB8AC3E}">
        <p14:creationId xmlns:p14="http://schemas.microsoft.com/office/powerpoint/2010/main" val="1920384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GB" altLang="ja-JP" dirty="0" smtClean="0"/>
              <a:t>5G Network </a:t>
            </a:r>
            <a:r>
              <a:rPr lang="en-GB" altLang="ja-JP" dirty="0"/>
              <a:t>Slicing in </a:t>
            </a:r>
            <a:r>
              <a:rPr lang="en-GB" altLang="ja-JP" dirty="0" smtClean="0"/>
              <a:t>SA2</a:t>
            </a:r>
            <a:endParaRPr lang="en-US" altLang="ja-JP" dirty="0" smtClean="0"/>
          </a:p>
        </p:txBody>
      </p:sp>
      <p:sp>
        <p:nvSpPr>
          <p:cNvPr id="38915" name="Rectangle 3"/>
          <p:cNvSpPr>
            <a:spLocks noGrp="1"/>
          </p:cNvSpPr>
          <p:nvPr>
            <p:ph type="body" idx="1"/>
          </p:nvPr>
        </p:nvSpPr>
        <p:spPr>
          <a:xfrm>
            <a:off x="485775" y="1454150"/>
            <a:ext cx="8326438" cy="4830763"/>
          </a:xfrm>
        </p:spPr>
        <p:txBody>
          <a:bodyPr/>
          <a:lstStyle/>
          <a:p>
            <a:pPr eaLnBrk="1" hangingPunct="1"/>
            <a:r>
              <a:rPr lang="en-GB" altLang="en-US" sz="2000" dirty="0" smtClean="0"/>
              <a:t>Supporting network slicing as a basic mechanism and requirement for the design of 5G network architecture</a:t>
            </a:r>
            <a:endParaRPr lang="en-GB" altLang="en-US" sz="2000" dirty="0"/>
          </a:p>
          <a:p>
            <a:pPr lvl="1" eaLnBrk="1" hangingPunct="1"/>
            <a:r>
              <a:rPr lang="en-GB" altLang="ja-JP" sz="1800" dirty="0" smtClean="0"/>
              <a:t>Define </a:t>
            </a:r>
            <a:r>
              <a:rPr lang="en-GB" altLang="ja-JP" sz="1800" dirty="0"/>
              <a:t>the concepts/terminologies used for supporting network slicing, e.g. Network slice, Network slice instance.</a:t>
            </a:r>
          </a:p>
          <a:p>
            <a:pPr lvl="1" eaLnBrk="1" hangingPunct="1"/>
            <a:r>
              <a:rPr lang="en-GB" altLang="ja-JP" sz="1800" dirty="0" smtClean="0"/>
              <a:t>Define </a:t>
            </a:r>
            <a:r>
              <a:rPr lang="en-GB" altLang="ja-JP" sz="1800" dirty="0"/>
              <a:t>identifiers relevant to network slice, e.g. SST (</a:t>
            </a:r>
            <a:r>
              <a:rPr lang="en-GB" altLang="ja-JP" sz="1800" dirty="0" smtClean="0"/>
              <a:t>Slice Service Type</a:t>
            </a:r>
            <a:r>
              <a:rPr lang="en-GB" altLang="ja-JP" sz="1800" dirty="0"/>
              <a:t>), NSSAI </a:t>
            </a:r>
            <a:r>
              <a:rPr lang="en-GB" altLang="ja-JP" sz="1800" dirty="0" smtClean="0"/>
              <a:t>(Network Slice Selection Assistance Information</a:t>
            </a:r>
            <a:r>
              <a:rPr lang="en-GB" altLang="ja-JP" sz="1800" dirty="0"/>
              <a:t>), S-NSSAI etc.</a:t>
            </a:r>
          </a:p>
          <a:p>
            <a:pPr lvl="1" eaLnBrk="1" hangingPunct="1"/>
            <a:r>
              <a:rPr lang="en-GB" altLang="ja-JP" sz="1800" dirty="0" smtClean="0"/>
              <a:t>Define </a:t>
            </a:r>
            <a:r>
              <a:rPr lang="en-GB" altLang="ja-JP" sz="1800" dirty="0"/>
              <a:t>3 standardized SST values: eMBB, mIoT, URLLC.</a:t>
            </a:r>
          </a:p>
          <a:p>
            <a:pPr lvl="1" eaLnBrk="1" hangingPunct="1"/>
            <a:r>
              <a:rPr lang="en-GB" altLang="ja-JP" sz="1800" dirty="0" smtClean="0"/>
              <a:t>Define </a:t>
            </a:r>
            <a:r>
              <a:rPr lang="en-GB" altLang="ja-JP" sz="1800" dirty="0"/>
              <a:t>network slice selection procedures for </a:t>
            </a:r>
            <a:r>
              <a:rPr lang="en-GB" altLang="ja-JP" sz="1800" dirty="0" smtClean="0"/>
              <a:t>UE (User Equipment) </a:t>
            </a:r>
            <a:r>
              <a:rPr lang="en-GB" altLang="ja-JP" sz="1800" dirty="0"/>
              <a:t>accessing network in non-roaming and roaming scenarios.</a:t>
            </a:r>
          </a:p>
          <a:p>
            <a:pPr lvl="1" eaLnBrk="1" hangingPunct="1"/>
            <a:r>
              <a:rPr lang="en-GB" altLang="ja-JP" sz="1800" dirty="0"/>
              <a:t>Decoupling 5G </a:t>
            </a:r>
            <a:r>
              <a:rPr lang="en-GB" altLang="ja-JP" sz="1800" dirty="0" smtClean="0"/>
              <a:t>NFs (Network Functions) </a:t>
            </a:r>
            <a:r>
              <a:rPr lang="en-GB" altLang="ja-JP" sz="1800" dirty="0"/>
              <a:t>to support the flexible deployment of network slice.</a:t>
            </a:r>
          </a:p>
          <a:p>
            <a:pPr>
              <a:lnSpc>
                <a:spcPct val="80000"/>
              </a:lnSpc>
            </a:pPr>
            <a:endParaRPr lang="en-GB" altLang="ja-JP" sz="2200" dirty="0" smtClean="0">
              <a:ea typeface="ＭＳ Ｐゴシック" panose="020B0600070205080204" pitchFamily="34" charset="-128"/>
            </a:endParaRPr>
          </a:p>
          <a:p>
            <a:pPr>
              <a:lnSpc>
                <a:spcPct val="80000"/>
              </a:lnSpc>
            </a:pPr>
            <a:r>
              <a:rPr lang="en-GB" altLang="ja-JP" sz="2200" dirty="0" smtClean="0">
                <a:ea typeface="ＭＳ Ｐゴシック" panose="020B0600070205080204" pitchFamily="34" charset="-128"/>
              </a:rPr>
              <a:t>Relevant Technical Specifications</a:t>
            </a:r>
          </a:p>
          <a:p>
            <a:pPr marL="857250" lvl="1" indent="-457200" eaLnBrk="1" hangingPunct="1">
              <a:lnSpc>
                <a:spcPct val="70000"/>
              </a:lnSpc>
            </a:pPr>
            <a:r>
              <a:rPr lang="en-US" altLang="en-US" sz="1800" dirty="0"/>
              <a:t>TS 23.501 </a:t>
            </a:r>
            <a:r>
              <a:rPr lang="en-GB" sz="1800" dirty="0"/>
              <a:t>System Architecture for the 5G System</a:t>
            </a:r>
            <a:endParaRPr lang="en-US" altLang="en-US" sz="1800" dirty="0"/>
          </a:p>
          <a:p>
            <a:pPr marL="857250" lvl="1" indent="-457200" eaLnBrk="1" hangingPunct="1">
              <a:lnSpc>
                <a:spcPct val="70000"/>
              </a:lnSpc>
            </a:pPr>
            <a:r>
              <a:rPr lang="en-US" altLang="en-US" sz="1800" dirty="0"/>
              <a:t>TS 23.502 </a:t>
            </a:r>
            <a:r>
              <a:rPr lang="en-GB" sz="1800" dirty="0"/>
              <a:t>Procedures for the 5G System</a:t>
            </a:r>
          </a:p>
          <a:p>
            <a:pPr marL="857250" lvl="1" indent="-457200" eaLnBrk="1" hangingPunct="1">
              <a:lnSpc>
                <a:spcPct val="70000"/>
              </a:lnSpc>
            </a:pPr>
            <a:r>
              <a:rPr lang="en-US" altLang="en-US" sz="1800" dirty="0"/>
              <a:t>TS 23.503 </a:t>
            </a:r>
            <a:r>
              <a:rPr lang="en-US" sz="1800" dirty="0"/>
              <a:t>Policy and Charging Control Framework for the 5G </a:t>
            </a:r>
            <a:r>
              <a:rPr lang="en-US" sz="1800" dirty="0" smtClean="0"/>
              <a:t>System</a:t>
            </a:r>
            <a:endParaRPr lang="en-GB" altLang="ja-JP" sz="1800" dirty="0" smtClean="0">
              <a:ea typeface="ＭＳ Ｐゴシック" panose="020B0600070205080204" pitchFamily="34" charset="-128"/>
            </a:endParaRPr>
          </a:p>
        </p:txBody>
      </p:sp>
    </p:spTree>
    <p:extLst>
      <p:ext uri="{BB962C8B-B14F-4D97-AF65-F5344CB8AC3E}">
        <p14:creationId xmlns:p14="http://schemas.microsoft.com/office/powerpoint/2010/main" val="1451614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p:txBody>
          <a:bodyPr/>
          <a:lstStyle/>
          <a:p>
            <a:r>
              <a:rPr lang="en-GB" altLang="ja-JP" dirty="0"/>
              <a:t>5G Network Slicing in </a:t>
            </a:r>
            <a:r>
              <a:rPr lang="en-GB" altLang="ja-JP" dirty="0" smtClean="0"/>
              <a:t>SA2</a:t>
            </a:r>
            <a:endParaRPr lang="en-US" altLang="ja-JP" dirty="0" smtClean="0"/>
          </a:p>
        </p:txBody>
      </p:sp>
      <p:sp>
        <p:nvSpPr>
          <p:cNvPr id="209923" name="Rectangle 3"/>
          <p:cNvSpPr>
            <a:spLocks noGrp="1"/>
          </p:cNvSpPr>
          <p:nvPr>
            <p:ph type="body" idx="1"/>
          </p:nvPr>
        </p:nvSpPr>
        <p:spPr>
          <a:xfrm>
            <a:off x="204788" y="1354138"/>
            <a:ext cx="8737600" cy="4930775"/>
          </a:xfrm>
        </p:spPr>
        <p:txBody>
          <a:bodyPr>
            <a:normAutofit/>
          </a:bodyPr>
          <a:lstStyle/>
          <a:p>
            <a:pPr eaLnBrk="1" hangingPunct="1"/>
            <a:r>
              <a:rPr lang="en-US" altLang="en-US" sz="2000" dirty="0"/>
              <a:t>The design of network architecture supports UE accessing to one or multiple network slices simultaneously. </a:t>
            </a:r>
          </a:p>
          <a:p>
            <a:pPr lvl="1" eaLnBrk="1" hangingPunct="1"/>
            <a:r>
              <a:rPr lang="en-GB" altLang="en-US" sz="1800" dirty="0" smtClean="0"/>
              <a:t>Introduce standalone NSSF (Network Slice Selection Function) for network slice selection.</a:t>
            </a:r>
          </a:p>
          <a:p>
            <a:pPr lvl="1" eaLnBrk="1" hangingPunct="1"/>
            <a:r>
              <a:rPr lang="en-GB" altLang="en-US" sz="1800" dirty="0" smtClean="0"/>
              <a:t>To support the case with UE accessing to multiple network slices simultaneously, some NFs, e.g. AMF (</a:t>
            </a:r>
            <a:r>
              <a:rPr lang="en-US" altLang="en-US" sz="1800" dirty="0"/>
              <a:t>Access and Mobility Management Function</a:t>
            </a:r>
            <a:r>
              <a:rPr lang="en-GB" altLang="en-US" sz="1800" dirty="0" smtClean="0"/>
              <a:t>) can be shared by multiple network slices, while other NFs shall be network slice specific.</a:t>
            </a:r>
            <a:endParaRPr lang="en-GB" altLang="en-US" sz="1800" dirty="0"/>
          </a:p>
          <a:p>
            <a:pPr lvl="1" eaLnBrk="1" hangingPunct="1"/>
            <a:r>
              <a:rPr lang="en-GB" altLang="en-US" sz="1800" dirty="0" smtClean="0"/>
              <a:t>UE traffics of a specific session are transferred within one specific network slice to ensure the handling of traffics can be customized and isolated from other network slices.</a:t>
            </a:r>
            <a:endParaRPr lang="en-GB" altLang="en-US" sz="1800" dirty="0"/>
          </a:p>
        </p:txBody>
      </p:sp>
      <p:pic>
        <p:nvPicPr>
          <p:cNvPr id="2" name="Picture 1"/>
          <p:cNvPicPr>
            <a:picLocks noChangeAspect="1"/>
          </p:cNvPicPr>
          <p:nvPr/>
        </p:nvPicPr>
        <p:blipFill>
          <a:blip r:embed="rId3"/>
          <a:stretch>
            <a:fillRect/>
          </a:stretch>
        </p:blipFill>
        <p:spPr>
          <a:xfrm>
            <a:off x="2668738" y="4291352"/>
            <a:ext cx="5013587" cy="1938459"/>
          </a:xfrm>
          <a:prstGeom prst="rect">
            <a:avLst/>
          </a:prstGeom>
        </p:spPr>
      </p:pic>
    </p:spTree>
    <p:extLst>
      <p:ext uri="{BB962C8B-B14F-4D97-AF65-F5344CB8AC3E}">
        <p14:creationId xmlns:p14="http://schemas.microsoft.com/office/powerpoint/2010/main" val="2475310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altLang="ja-JP" dirty="0" smtClean="0"/>
              <a:t>5G Network Slicing in SA3</a:t>
            </a:r>
            <a:endParaRPr lang="en-GB" altLang="en-US" dirty="0" smtClean="0"/>
          </a:p>
        </p:txBody>
      </p:sp>
      <p:sp>
        <p:nvSpPr>
          <p:cNvPr id="5" name="Rectangle 3"/>
          <p:cNvSpPr txBox="1">
            <a:spLocks/>
          </p:cNvSpPr>
          <p:nvPr/>
        </p:nvSpPr>
        <p:spPr bwMode="auto">
          <a:xfrm>
            <a:off x="231775" y="1454152"/>
            <a:ext cx="8677333" cy="4164328"/>
          </a:xfrm>
          <a:prstGeom prst="rect">
            <a:avLst/>
          </a:prstGeom>
          <a:noFill/>
          <a:ln w="9525">
            <a:noFill/>
            <a:miter lim="800000"/>
            <a:headEnd/>
            <a:tailEnd/>
          </a:ln>
        </p:spPr>
        <p:txBody>
          <a:bodyPr>
            <a:normAutofit/>
          </a:bodyPr>
          <a:lstStyle/>
          <a:p>
            <a:pPr marL="342900" indent="-342900">
              <a:spcBef>
                <a:spcPct val="20000"/>
              </a:spcBef>
              <a:buBlip>
                <a:blip r:embed="rId3"/>
              </a:buBlip>
              <a:defRPr/>
            </a:pPr>
            <a:r>
              <a:rPr lang="en-US" sz="2000" kern="0" dirty="0">
                <a:latin typeface="+mn-lt"/>
                <a:cs typeface="+mn-cs"/>
              </a:rPr>
              <a:t>3GPP SA3 is responsible for addressing all security issues relevant to network slicing encountered in any other working group or SDO</a:t>
            </a:r>
            <a:endParaRPr lang="en-GB" sz="2000" kern="0" dirty="0">
              <a:latin typeface="+mn-lt"/>
              <a:cs typeface="+mn-cs"/>
            </a:endParaRPr>
          </a:p>
          <a:p>
            <a:pPr marL="742950" lvl="1" indent="-285750">
              <a:spcBef>
                <a:spcPct val="20000"/>
              </a:spcBef>
              <a:buClr>
                <a:srgbClr val="C00000"/>
              </a:buClr>
              <a:buFont typeface="Arial" pitchFamily="34" charset="0"/>
              <a:buChar char="•"/>
              <a:defRPr/>
            </a:pPr>
            <a:r>
              <a:rPr lang="en-US" sz="1800" kern="0" dirty="0">
                <a:latin typeface="+mn-lt"/>
              </a:rPr>
              <a:t>This includes, but is not limited to, SA2, SA5, RAN3, RAN2, etc. </a:t>
            </a:r>
          </a:p>
          <a:p>
            <a:pPr marL="742950" lvl="1" indent="-285750">
              <a:spcBef>
                <a:spcPct val="20000"/>
              </a:spcBef>
              <a:buClr>
                <a:srgbClr val="C00000"/>
              </a:buClr>
              <a:buFont typeface="Arial" pitchFamily="34" charset="0"/>
              <a:buChar char="•"/>
              <a:defRPr/>
            </a:pPr>
            <a:r>
              <a:rPr lang="en-US" sz="1800" kern="0" dirty="0">
                <a:latin typeface="+mn-lt"/>
              </a:rPr>
              <a:t>NGMN </a:t>
            </a:r>
            <a:r>
              <a:rPr lang="en-US" sz="1800" kern="0" dirty="0" smtClean="0">
                <a:latin typeface="+mn-lt"/>
              </a:rPr>
              <a:t>requirements </a:t>
            </a:r>
            <a:r>
              <a:rPr lang="en-US" sz="1800" kern="0" dirty="0">
                <a:latin typeface="+mn-lt"/>
              </a:rPr>
              <a:t>and use cases will be considered as input</a:t>
            </a:r>
          </a:p>
          <a:p>
            <a:pPr marL="342900" indent="-342900">
              <a:spcBef>
                <a:spcPct val="20000"/>
              </a:spcBef>
              <a:buBlip>
                <a:blip r:embed="rId3"/>
              </a:buBlip>
              <a:defRPr/>
            </a:pPr>
            <a:endParaRPr lang="en-GB" sz="2000" kern="0" dirty="0" smtClean="0">
              <a:latin typeface="+mn-lt"/>
              <a:cs typeface="+mn-cs"/>
            </a:endParaRPr>
          </a:p>
          <a:p>
            <a:pPr marL="342900" indent="-342900">
              <a:spcBef>
                <a:spcPct val="20000"/>
              </a:spcBef>
              <a:buBlip>
                <a:blip r:embed="rId3"/>
              </a:buBlip>
              <a:defRPr/>
            </a:pPr>
            <a:r>
              <a:rPr lang="en-GB" sz="2000" kern="0" dirty="0" smtClean="0">
                <a:latin typeface="+mn-lt"/>
                <a:cs typeface="+mn-cs"/>
              </a:rPr>
              <a:t>Study </a:t>
            </a:r>
            <a:r>
              <a:rPr lang="en-GB" sz="2000" kern="0" dirty="0">
                <a:latin typeface="+mn-lt"/>
                <a:cs typeface="+mn-cs"/>
              </a:rPr>
              <a:t>on </a:t>
            </a:r>
            <a:r>
              <a:rPr lang="en-US" sz="2000" kern="0" dirty="0" smtClean="0">
                <a:latin typeface="+mn-lt"/>
                <a:cs typeface="+mn-cs"/>
              </a:rPr>
              <a:t>the security aspects of the next generation system </a:t>
            </a:r>
            <a:r>
              <a:rPr lang="en-GB" sz="2000" kern="0" dirty="0" smtClean="0">
                <a:latin typeface="+mn-lt"/>
                <a:cs typeface="+mn-cs"/>
              </a:rPr>
              <a:t>(TR 33.899)</a:t>
            </a:r>
            <a:r>
              <a:rPr lang="en-US" sz="2000" kern="0" dirty="0" smtClean="0">
                <a:latin typeface="+mn-lt"/>
                <a:cs typeface="+mn-cs"/>
              </a:rPr>
              <a:t> </a:t>
            </a:r>
            <a:endParaRPr lang="en-GB" sz="2000" kern="0" dirty="0">
              <a:latin typeface="+mn-lt"/>
              <a:cs typeface="+mn-cs"/>
            </a:endParaRPr>
          </a:p>
          <a:p>
            <a:pPr marL="742950" lvl="1" indent="-285750">
              <a:spcBef>
                <a:spcPct val="20000"/>
              </a:spcBef>
              <a:buClr>
                <a:srgbClr val="C00000"/>
              </a:buClr>
              <a:buFont typeface="Arial" pitchFamily="34" charset="0"/>
              <a:buChar char="•"/>
              <a:defRPr/>
            </a:pPr>
            <a:r>
              <a:rPr lang="en-US" sz="1800" kern="0" dirty="0" smtClean="0">
                <a:latin typeface="+mn-lt"/>
              </a:rPr>
              <a:t>Collection of threats, potential requirements and solutions for the security of next generation mobile networks. </a:t>
            </a:r>
          </a:p>
          <a:p>
            <a:pPr marL="742950" lvl="1" indent="-285750">
              <a:spcBef>
                <a:spcPct val="20000"/>
              </a:spcBef>
              <a:buClr>
                <a:srgbClr val="C00000"/>
              </a:buClr>
              <a:buFont typeface="Arial" pitchFamily="34" charset="0"/>
              <a:buChar char="•"/>
              <a:defRPr/>
            </a:pPr>
            <a:r>
              <a:rPr lang="en-US" sz="1800" kern="0" dirty="0" smtClean="0">
                <a:latin typeface="+mn-lt"/>
              </a:rPr>
              <a:t>Network slicing security, as one of security areas for 5G, covers security issues related to slice isolation, slice security mechanism differentiation, UE access to slices etc. </a:t>
            </a:r>
          </a:p>
          <a:p>
            <a:pPr marL="742950" lvl="1" indent="-285750">
              <a:spcBef>
                <a:spcPct val="20000"/>
              </a:spcBef>
              <a:buClr>
                <a:srgbClr val="C00000"/>
              </a:buClr>
              <a:buFont typeface="Arial" pitchFamily="34" charset="0"/>
              <a:buChar char="•"/>
              <a:defRPr/>
            </a:pPr>
            <a:endParaRPr lang="en-US" sz="1800" kern="0" dirty="0">
              <a:latin typeface="+mn-lt"/>
            </a:endParaRPr>
          </a:p>
          <a:p>
            <a:pPr marL="742950" lvl="1" indent="-285750">
              <a:spcBef>
                <a:spcPct val="20000"/>
              </a:spcBef>
              <a:buClr>
                <a:srgbClr val="C00000"/>
              </a:buClr>
              <a:buFont typeface="Arial" pitchFamily="34" charset="0"/>
              <a:buChar char="•"/>
              <a:defRPr/>
            </a:pPr>
            <a:endParaRPr lang="en-GB" sz="2000" kern="0" dirty="0">
              <a:latin typeface="+mn-lt"/>
            </a:endParaRPr>
          </a:p>
        </p:txBody>
      </p:sp>
    </p:spTree>
    <p:extLst>
      <p:ext uri="{BB962C8B-B14F-4D97-AF65-F5344CB8AC3E}">
        <p14:creationId xmlns:p14="http://schemas.microsoft.com/office/powerpoint/2010/main" val="3259739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altLang="ja-JP" dirty="0" smtClean="0"/>
              <a:t>5G Network Slicing in SA3</a:t>
            </a:r>
            <a:endParaRPr lang="en-GB" altLang="en-US" dirty="0" smtClean="0"/>
          </a:p>
        </p:txBody>
      </p:sp>
      <p:sp>
        <p:nvSpPr>
          <p:cNvPr id="5" name="Rectangle 3"/>
          <p:cNvSpPr txBox="1">
            <a:spLocks/>
          </p:cNvSpPr>
          <p:nvPr/>
        </p:nvSpPr>
        <p:spPr bwMode="auto">
          <a:xfrm>
            <a:off x="231775" y="3700973"/>
            <a:ext cx="8677333" cy="2425507"/>
          </a:xfrm>
          <a:prstGeom prst="rect">
            <a:avLst/>
          </a:prstGeom>
          <a:noFill/>
          <a:ln w="9525">
            <a:noFill/>
            <a:miter lim="800000"/>
            <a:headEnd/>
            <a:tailEnd/>
          </a:ln>
        </p:spPr>
        <p:txBody>
          <a:bodyPr>
            <a:normAutofit/>
          </a:bodyPr>
          <a:lstStyle/>
          <a:p>
            <a:pPr marL="342900" indent="-342900">
              <a:spcBef>
                <a:spcPct val="20000"/>
              </a:spcBef>
              <a:buBlip>
                <a:blip r:embed="rId3"/>
              </a:buBlip>
              <a:defRPr/>
            </a:pPr>
            <a:r>
              <a:rPr lang="en-US" sz="2000" kern="0" dirty="0" smtClean="0">
                <a:latin typeface="+mn-lt"/>
                <a:cs typeface="+mn-cs"/>
              </a:rPr>
              <a:t>Study on security aspect of 5G Network Slicing Management </a:t>
            </a:r>
            <a:r>
              <a:rPr lang="en-GB" sz="2000" kern="0" dirty="0" smtClean="0">
                <a:latin typeface="+mn-lt"/>
                <a:cs typeface="+mn-cs"/>
              </a:rPr>
              <a:t>(TR 33.811)</a:t>
            </a:r>
            <a:r>
              <a:rPr lang="en-US" sz="2000" kern="0" dirty="0" smtClean="0">
                <a:latin typeface="+mn-lt"/>
                <a:cs typeface="+mn-cs"/>
              </a:rPr>
              <a:t> </a:t>
            </a:r>
            <a:endParaRPr lang="en-GB" sz="2000" kern="0" dirty="0">
              <a:latin typeface="+mn-lt"/>
              <a:cs typeface="+mn-cs"/>
            </a:endParaRPr>
          </a:p>
          <a:p>
            <a:pPr marL="742950" lvl="1" indent="-285750">
              <a:spcBef>
                <a:spcPct val="20000"/>
              </a:spcBef>
              <a:buClr>
                <a:srgbClr val="C00000"/>
              </a:buClr>
              <a:buFont typeface="Arial" pitchFamily="34" charset="0"/>
              <a:buChar char="•"/>
              <a:defRPr/>
            </a:pPr>
            <a:r>
              <a:rPr lang="en-US" sz="1800" kern="0" dirty="0" smtClean="0">
                <a:latin typeface="+mn-lt"/>
              </a:rPr>
              <a:t>Investigate and make recommendations on security aspects of features described in TS 28.530 and TS 28.531 for network slicing: </a:t>
            </a:r>
          </a:p>
          <a:p>
            <a:pPr marL="742950" lvl="1" indent="-285750">
              <a:spcBef>
                <a:spcPct val="20000"/>
              </a:spcBef>
              <a:buClr>
                <a:srgbClr val="C00000"/>
              </a:buClr>
              <a:defRPr/>
            </a:pPr>
            <a:r>
              <a:rPr lang="en-US" sz="1800" kern="0" dirty="0" smtClean="0">
                <a:latin typeface="+mn-lt"/>
              </a:rPr>
              <a:t>	1) TS 28.530 Management of Network Slicing in Mobile Networks, Concepts, Use cases and Requirements</a:t>
            </a:r>
          </a:p>
          <a:p>
            <a:pPr marL="742950" lvl="1" indent="-285750">
              <a:spcBef>
                <a:spcPct val="20000"/>
              </a:spcBef>
              <a:buClr>
                <a:srgbClr val="C00000"/>
              </a:buClr>
              <a:defRPr/>
            </a:pPr>
            <a:r>
              <a:rPr lang="en-US" sz="1800" kern="0" dirty="0" smtClean="0">
                <a:latin typeface="+mn-lt"/>
              </a:rPr>
              <a:t>	2) TS 28.531 Provisioning of network slicing for 5G networks and services</a:t>
            </a:r>
          </a:p>
          <a:p>
            <a:pPr marL="742950" lvl="1" indent="-285750">
              <a:spcBef>
                <a:spcPct val="20000"/>
              </a:spcBef>
              <a:buClr>
                <a:srgbClr val="C00000"/>
              </a:buClr>
              <a:buFont typeface="Arial" pitchFamily="34" charset="0"/>
              <a:buChar char="•"/>
              <a:defRPr/>
            </a:pPr>
            <a:r>
              <a:rPr lang="en-US" sz="1800" kern="0" dirty="0" smtClean="0">
                <a:latin typeface="+mn-lt"/>
              </a:rPr>
              <a:t>The work in ETSI NFV and NGMN on this topic will also be taken into account.</a:t>
            </a:r>
            <a:endParaRPr lang="en-US" sz="1800" kern="0" dirty="0">
              <a:latin typeface="+mn-lt"/>
            </a:endParaRPr>
          </a:p>
          <a:p>
            <a:pPr marL="742950" lvl="1" indent="-285750">
              <a:spcBef>
                <a:spcPct val="20000"/>
              </a:spcBef>
              <a:buClr>
                <a:srgbClr val="C00000"/>
              </a:buClr>
              <a:buFont typeface="Arial" pitchFamily="34" charset="0"/>
              <a:buChar char="•"/>
              <a:defRPr/>
            </a:pPr>
            <a:endParaRPr lang="en-GB" sz="1800" kern="0" dirty="0">
              <a:latin typeface="+mn-lt"/>
            </a:endParaRPr>
          </a:p>
        </p:txBody>
      </p:sp>
      <p:sp>
        <p:nvSpPr>
          <p:cNvPr id="7" name="Rectangle 3"/>
          <p:cNvSpPr txBox="1">
            <a:spLocks/>
          </p:cNvSpPr>
          <p:nvPr/>
        </p:nvSpPr>
        <p:spPr bwMode="auto">
          <a:xfrm>
            <a:off x="181441" y="1475079"/>
            <a:ext cx="8727667" cy="2122414"/>
          </a:xfrm>
          <a:prstGeom prst="rect">
            <a:avLst/>
          </a:prstGeom>
          <a:noFill/>
          <a:ln w="9525">
            <a:noFill/>
            <a:miter lim="800000"/>
            <a:headEnd/>
            <a:tailEnd/>
          </a:ln>
        </p:spPr>
        <p:txBody>
          <a:bodyPr>
            <a:normAutofit/>
          </a:bodyPr>
          <a:lstStyle/>
          <a:p>
            <a:pPr marL="342900" indent="-342900">
              <a:spcBef>
                <a:spcPct val="20000"/>
              </a:spcBef>
              <a:buBlip>
                <a:blip r:embed="rId3"/>
              </a:buBlip>
              <a:defRPr/>
            </a:pPr>
            <a:r>
              <a:rPr lang="en-US" sz="2000" kern="0" dirty="0" smtClean="0">
                <a:latin typeface="+mn-lt"/>
                <a:cs typeface="+mn-cs"/>
              </a:rPr>
              <a:t>Security aspects of 5G System - Phase 1 </a:t>
            </a:r>
            <a:r>
              <a:rPr lang="en-GB" sz="2000" kern="0" dirty="0" smtClean="0">
                <a:latin typeface="+mn-lt"/>
                <a:cs typeface="+mn-cs"/>
              </a:rPr>
              <a:t>(</a:t>
            </a:r>
            <a:r>
              <a:rPr lang="en-US" sz="2000" kern="0" dirty="0" smtClean="0">
                <a:solidFill>
                  <a:prstClr val="black"/>
                </a:solidFill>
                <a:latin typeface="Calibri"/>
              </a:rPr>
              <a:t>TS 33.501 </a:t>
            </a:r>
            <a:r>
              <a:rPr lang="en-GB" sz="2000" kern="0" dirty="0" smtClean="0">
                <a:latin typeface="+mn-lt"/>
                <a:cs typeface="+mn-cs"/>
              </a:rPr>
              <a:t>)</a:t>
            </a:r>
            <a:r>
              <a:rPr lang="en-US" sz="2000" kern="0" dirty="0" smtClean="0">
                <a:latin typeface="+mn-lt"/>
                <a:cs typeface="+mn-cs"/>
              </a:rPr>
              <a:t> </a:t>
            </a:r>
            <a:endParaRPr lang="en-GB" sz="2000" kern="0" dirty="0">
              <a:latin typeface="+mn-lt"/>
              <a:cs typeface="+mn-cs"/>
            </a:endParaRPr>
          </a:p>
          <a:p>
            <a:pPr marL="742950" lvl="1" indent="-285750">
              <a:spcBef>
                <a:spcPct val="20000"/>
              </a:spcBef>
              <a:buClr>
                <a:srgbClr val="C00000"/>
              </a:buClr>
              <a:buFont typeface="Arial" pitchFamily="34" charset="0"/>
              <a:buChar char="•"/>
              <a:defRPr/>
            </a:pPr>
            <a:r>
              <a:rPr lang="en-US" sz="1800" kern="0" dirty="0" smtClean="0">
                <a:latin typeface="+mn-lt"/>
              </a:rPr>
              <a:t>Specify the security architecture, i.e., the security features and the security mechanisms for the 5G System, and the security procedures performed within the 5G System including the 5G Core and the 5G New Radio.</a:t>
            </a:r>
          </a:p>
          <a:p>
            <a:pPr marL="742950" lvl="1" indent="-285750">
              <a:spcBef>
                <a:spcPct val="20000"/>
              </a:spcBef>
              <a:buClr>
                <a:srgbClr val="C00000"/>
              </a:buClr>
              <a:buFont typeface="Arial" pitchFamily="34" charset="0"/>
              <a:buChar char="•"/>
              <a:defRPr/>
            </a:pPr>
            <a:r>
              <a:rPr lang="en-US" sz="1800" kern="0" dirty="0" smtClean="0">
                <a:latin typeface="+mn-lt"/>
              </a:rPr>
              <a:t>Security procedure and privacy related to network slice selection assistance information (NSSAI) will be specified</a:t>
            </a:r>
            <a:r>
              <a:rPr lang="en-GB" sz="1800" kern="0" dirty="0" smtClean="0">
                <a:latin typeface="+mn-lt"/>
              </a:rPr>
              <a:t>.</a:t>
            </a:r>
            <a:endParaRPr lang="en-US" sz="1800" kern="0" dirty="0" smtClean="0">
              <a:latin typeface="+mn-lt"/>
            </a:endParaRPr>
          </a:p>
        </p:txBody>
      </p:sp>
    </p:spTree>
    <p:extLst>
      <p:ext uri="{BB962C8B-B14F-4D97-AF65-F5344CB8AC3E}">
        <p14:creationId xmlns:p14="http://schemas.microsoft.com/office/powerpoint/2010/main" val="3677911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31661</TotalTime>
  <Words>3108</Words>
  <Application>Microsoft Office PowerPoint</Application>
  <PresentationFormat>On-screen Show (4:3)</PresentationFormat>
  <Paragraphs>387</Paragraphs>
  <Slides>34</Slides>
  <Notes>27</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5" baseType="lpstr">
      <vt:lpstr>맑은 고딕</vt:lpstr>
      <vt:lpstr>ＭＳ Ｐゴシック</vt:lpstr>
      <vt:lpstr>宋体</vt:lpstr>
      <vt:lpstr>Arial</vt:lpstr>
      <vt:lpstr>Calibri</vt:lpstr>
      <vt:lpstr>inherit</vt:lpstr>
      <vt:lpstr>Noto Sans CJK SC Regular</vt:lpstr>
      <vt:lpstr>Times New Roman</vt:lpstr>
      <vt:lpstr>Wingdings</vt:lpstr>
      <vt:lpstr>Office Theme</vt:lpstr>
      <vt:lpstr>Worksheet</vt:lpstr>
      <vt:lpstr>3GPP Progress on  Network Slicing</vt:lpstr>
      <vt:lpstr>3GPP 5G Timeline</vt:lpstr>
      <vt:lpstr>Main concepts of Network Slicing</vt:lpstr>
      <vt:lpstr>Main concepts of Network Slicing </vt:lpstr>
      <vt:lpstr>5G Network Slicing in SA1</vt:lpstr>
      <vt:lpstr>5G Network Slicing in SA2</vt:lpstr>
      <vt:lpstr>5G Network Slicing in SA2</vt:lpstr>
      <vt:lpstr>5G Network Slicing in SA3</vt:lpstr>
      <vt:lpstr>5G Network Slicing in SA3</vt:lpstr>
      <vt:lpstr>5G Network Slicing in SA5</vt:lpstr>
      <vt:lpstr>5G Network Slicing in SA5</vt:lpstr>
      <vt:lpstr>5G Network Slicing in SA5</vt:lpstr>
      <vt:lpstr>5G Network Slicing in SA5</vt:lpstr>
      <vt:lpstr>5G Network Slicing in SA5</vt:lpstr>
      <vt:lpstr>SA5 5G WIDs approved in October 2017</vt:lpstr>
      <vt:lpstr>PowerPoint Presentation</vt:lpstr>
      <vt:lpstr>Relationships between 3GPP SA5  and other SDOs/fora </vt:lpstr>
      <vt:lpstr>PowerPoint Presentation</vt:lpstr>
      <vt:lpstr>PowerPoint Presentation</vt:lpstr>
      <vt:lpstr>PowerPoint Presentation</vt:lpstr>
      <vt:lpstr>NGMN slicing concepts are reflected  in 3GPP / SA5</vt:lpstr>
      <vt:lpstr>NGMN slicing architecture is  considered in 3GPP</vt:lpstr>
      <vt:lpstr>NGMN slicing definitions and scenarios are considered in 3GPP</vt:lpstr>
      <vt:lpstr>ANNEX</vt:lpstr>
      <vt:lpstr>3GPP Structure</vt:lpstr>
      <vt:lpstr>PowerPoint Presentation</vt:lpstr>
      <vt:lpstr>PowerPoint Presentation</vt:lpstr>
      <vt:lpstr>The 3GPP-centric standards map</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Network Slicing  presentation to 2017 NGMN</dc:title>
  <dc:creator>Huawei</dc:creator>
  <cp:lastModifiedBy>Christian Toche</cp:lastModifiedBy>
  <cp:revision>1446</cp:revision>
  <dcterms:created xsi:type="dcterms:W3CDTF">2008-08-30T09:32:10Z</dcterms:created>
  <dcterms:modified xsi:type="dcterms:W3CDTF">2017-10-25T07:56:55Z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(13)HOpFTcvJ5a96J8ivpF9R4NgbAJwmnOYr9tDixl71UW3ffpEeJHobrU3SW709BLXtGkJ/KoL3_x000d_
WCJ94/7rcTtRVdWEJNDY7wbgWqG3aADIfSvsz5/eE0Bsqn5CkEVPZ21Uc2p8rw3m8HmD1QA9_x000d_
EgOQCQ51LLBWKRQ4fW+ZWrFkSxazoakIf8NisG41oHEK/Thh3xXSH9JQiHmwZQgalSseRNNa_x000d_
4+4GXw4Sa2oDDeNKNl</vt:lpwstr>
  </property>
  <property fmtid="{D5CDD505-2E9C-101B-9397-08002B2CF9AE}" pid="3" name="_ms_pID_725343_00">
    <vt:lpwstr>_ms_pID_725343</vt:lpwstr>
  </property>
  <property fmtid="{D5CDD505-2E9C-101B-9397-08002B2CF9AE}" pid="4" name="_ms_pID_7253431">
    <vt:lpwstr>fHy/9yJIUucAWGHsS5TowYfVG0RIMktF33uqNvC/vdUS10d/otX+GD_x000d_
lyFjT8ysz5a32qy5XWhRqhuAWgLM5LU7nbHyMR9JiE9uU6uJ2YH6+h1OqWE1QPCdzpD4m4G0_x000d_
eBur1FLhbSt6oRVGl2z3hjTSfZKBqWOZWQTgkWHscmB2B4eXJuKHxbSUuLADWEEq6El42Qel_x000d_
AdodkspUsr6nd9EPPiR0eYUD5QbbXmeLza1G</vt:lpwstr>
  </property>
  <property fmtid="{D5CDD505-2E9C-101B-9397-08002B2CF9AE}" pid="5" name="_ms_pID_7253431_00">
    <vt:lpwstr>_ms_pID_7253431</vt:lpwstr>
  </property>
  <property fmtid="{D5CDD505-2E9C-101B-9397-08002B2CF9AE}" pid="6" name="_ms_pID_7253432">
    <vt:lpwstr>pdgrMtN/S0CiUXLqJdQHd/mLD3q68RuUsnak_x000d_
RTRd+QVoyI0ySzKvsnm7itc/qQVLs8hxhZfcNOjKZTUeuwWP0smbkmCBwtPBuUaq4dxM8PRK_x000d_
wOXm2h81s12teVbtrgVvgT/9A9Uv4ybjgNh36UMO+LdBZ7uPXHWKGj57zih7DGZeZC9gfpwv_x000d_
XIiD2WzPpB6HDa/LeTKslXQYl+5Vp3TNsdVFMulgaeZFttSkZ+KC/z</vt:lpwstr>
  </property>
  <property fmtid="{D5CDD505-2E9C-101B-9397-08002B2CF9AE}" pid="7" name="_ms_pID_7253433">
    <vt:lpwstr>RUwecu7Dm8Yycrb23E_x000d_
QxJviwuaac8KAmGjd6Le6O0A2+MSllifGYgRszID16ksmEffTr8ol6HEEdqxdFTWdRGBYqUK_x000d_
HnFXlLT+7+VzRGvjwkDU4phWTPRnhRMXCU3r9oZxE29s4+lCSqLByFM67m5HpwzaW9C0AxtR_x000d_
WfllMz5lCEvz/5XZDVKjV2kmZqcSIRSYLpIbIj7eJeLq4d180utBCeczRdc95MvcqUEqXkO6</vt:lpwstr>
  </property>
  <property fmtid="{D5CDD505-2E9C-101B-9397-08002B2CF9AE}" pid="8" name="_ms_pID_7253434">
    <vt:lpwstr>_x000d_
S0hR768POlpchCVhRmuh/jAEMeXusBsiHlu+Eq9Iz3eNUVHIlujB4avHbHiZo7yZItjKQGhf_x000d_
AOQy1v7fCrNk3IfJmIrCWSkDCpbeQz4WjWDY/dVrTYdmxiC1OmUVa5fB4TInWIFggi8ZgtiV_x000d_
ieESFfunRnlgXVi+JOIJm6atSGZHYwJMT94OqIPGsplGgJEenoGHzwZTRU5x0tSJcr7orHVy_x000d_
cDZA957g25qxtYjb</vt:lpwstr>
  </property>
  <property fmtid="{D5CDD505-2E9C-101B-9397-08002B2CF9AE}" pid="9" name="_ms_pID_7253435">
    <vt:lpwstr>xmiepCKDWogDqZO1uPGuRqGXU2HbMdfBHttuQ/NPu8AkN/lY7Uq2qGWG_x000d_
UhG6+UBRrU94AdOcO4UlNCIoUDPm/gsKXtCRHeV+yhkttg+pNn3wb1U5C4JAxMWrKtSZXl1T_x000d_
TJB6+13g/KnQQJrrVE3YqF3m9E9Nh/Uofy7imUsWu8c66g1Oj15WUp2FZCoXqgtXz8fT72oN_x000d_
x3FcOAQoLnuAGlV7DuUMoA4+bhQKRCpNVR</vt:lpwstr>
  </property>
  <property fmtid="{D5CDD505-2E9C-101B-9397-08002B2CF9AE}" pid="10" name="_ms_pID_7253436">
    <vt:lpwstr>AXaRWm7zuaVWOvIymgR2dJu8ztVrfRuggJ/ARK_x000d_
Q5ow0TPc0sAg+qQnJ99qpMj98wIb6B5aPAOn+DlOf5Y/udwfU5VNtI1CQW9yBU+ZjSzdW5wx_x000d_
jGR/C6UvueXL2izEl5g1dcGxvG9Gb8QWpFKkvkLojq8SD0is9EYD6bWfH2ApvGd8W/UWhDYr_x000d_
o8wC4R7wVk4ru+xE8wNGHMA7GONnq/cKh/MQ+ItzJKQO9Pb74iy8</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EGGTPtcqA19BxaB+iN0h_x000d_
t80vmu36lk/STf2v1hcbMu0eqsQuPpoDgPOsXCCcWSY+unXrkQfXwyzD2dp2WXUKY1cDdcq6_x000d_
erv1Un9wufMnkfwCEkNflEtlNqksMWy/qqDg17lDnQW4clrGnButK0uX/EGFciADE6YpLAyQ_x000d_
kWtjGkqO+uT9WVUQyez0tWHRsQWZOloZK2ENe2kJUpeGhLQe7fMHwbOy0A/mLdHLjtvaGC</vt:lpwstr>
  </property>
  <property fmtid="{D5CDD505-2E9C-101B-9397-08002B2CF9AE}" pid="17" name="_ms_pID_7253437_00">
    <vt:lpwstr>_ms_pID_7253437</vt:lpwstr>
  </property>
  <property fmtid="{D5CDD505-2E9C-101B-9397-08002B2CF9AE}" pid="18" name="_ms_pID_7253438">
    <vt:lpwstr>e5_x000d_
Vj82lzqXMwVAcWCBjDhXLrSGPCA6DNLZE8bkdoGgE3DK7TUiiSAwiOj5fQdMMpI3pj6sVIS2_x000d_
ajG3i09hcR+qQk/0l7hUgGZTiBIJ6B3i/xHgwMSUrzYNllI39KbDcjuZN3WUkqrM+Q6A+S/F_x000d_
SKZS+NfMFy8wTz36S9vcWmartOwyrnPC0DTOdbG7d9XP4OOaV8tEtTHgOHs4FTqs3WVbh5wZ_x000d_
2DI7p0cdPcbgUb</vt:lpwstr>
  </property>
  <property fmtid="{D5CDD505-2E9C-101B-9397-08002B2CF9AE}" pid="19" name="_ms_pID_7253438_00">
    <vt:lpwstr>_ms_pID_7253438</vt:lpwstr>
  </property>
  <property fmtid="{D5CDD505-2E9C-101B-9397-08002B2CF9AE}" pid="20" name="_ms_pID_7253439">
    <vt:lpwstr>srJZKf5Tu5qQ1AsBLXj9f16fJ0TNAP6Q7lxrtCkmbttZvnmScgyQPKvyW8_x000d_
x7eRIsVvN9XfPvZ0b+G0e1JBjoe1o9Ir+tiBBUJ2q+MC2Np9Ph46kM3aVhAJBJW7wZ/7Gec4_x000d_
tG0ZJGtB7FNYVIZ+u3WRJi/ucEwDjuKkvKewzprcSesY90C0u0MF2g1UBX0wjj6VxhZ1GAeN_x000d_
hSHUBIfo9FfN5JpUmxhLZJ/CH7qyxuPV</vt:lpwstr>
  </property>
  <property fmtid="{D5CDD505-2E9C-101B-9397-08002B2CF9AE}" pid="21" name="_ms_pID_7253439_00">
    <vt:lpwstr>_ms_pID_7253439</vt:lpwstr>
  </property>
  <property fmtid="{D5CDD505-2E9C-101B-9397-08002B2CF9AE}" pid="22" name="_ms_pID_72534310">
    <vt:lpwstr>mU1dyDL4iRz+eOSmnXHcEXZ+IKs2gGh7jcgyUIau_x000d_
EOjD65nPvmOVm3qgaDvyEvkf8wJ6ij4iHZIIrDjnS1nK8nu5w94u7PpDwaiJMs1voww1z1Yc_x000d_
oZqPyUD4AFtSynBum3pIbwY+Q/EP/lrvzoEZ78+TvozmYrBSzirAQh/YihwYLqhw7zVQmJ1p_x000d_
/SkubVoxw0JUYelZpcxvD3aEmlNTOy92o1gStQJj59YX0Ji2NP</vt:lpwstr>
  </property>
  <property fmtid="{D5CDD505-2E9C-101B-9397-08002B2CF9AE}" pid="23" name="_ms_pID_72534310_00">
    <vt:lpwstr>_ms_pID_72534310</vt:lpwstr>
  </property>
  <property fmtid="{D5CDD505-2E9C-101B-9397-08002B2CF9AE}" pid="24" name="_ms_pID_72534311">
    <vt:lpwstr>PVJJWYZPXN9c7VRvf56032_x000d_
SYxZEsvG9woFl2n2ggeTW+xKkr/hMw922jyfSSiIOu8cf0XJrnvxKL8RdXjkuJXG9w4LYF5u_x000d_
UDFLKxa2P4jclQcFPjQEYwoNQJgFuG/xPSWo4scwIeSgbtpil7x0mkraHNlE9xanWrPCGOKn_x000d_
gkRTt8j2kBFhvES4iD/YHpNzMF6ylFz0CY0EV64QzoeVePDqjnvy0tKGCeIPoIh9pbQL</vt:lpwstr>
  </property>
  <property fmtid="{D5CDD505-2E9C-101B-9397-08002B2CF9AE}" pid="25" name="_ms_pID_72534311_00">
    <vt:lpwstr>_ms_pID_72534311</vt:lpwstr>
  </property>
  <property fmtid="{D5CDD505-2E9C-101B-9397-08002B2CF9AE}" pid="26" name="_ms_pID_72534312">
    <vt:lpwstr>gtbZ_x000d_
ca38DGaVSw88Bh8bjEuApFdBltR4FsB2gwlBtzohGLiWlBDbffHLwZHJTEhHyC6jUYuSjzPT_x000d_
</vt:lpwstr>
  </property>
  <property fmtid="{D5CDD505-2E9C-101B-9397-08002B2CF9AE}" pid="27" name="_ms_pID_72534312_00">
    <vt:lpwstr>_ms_pID_72534312</vt:lpwstr>
  </property>
  <property fmtid="{D5CDD505-2E9C-101B-9397-08002B2CF9AE}" pid="28" name="_NewReviewCycle">
    <vt:lpwstr/>
  </property>
  <property fmtid="{D5CDD505-2E9C-101B-9397-08002B2CF9AE}" pid="29" name="_2015_ms_pID_725343">
    <vt:lpwstr>(3)GFiJDzPCziVBNA9f4g4ZsafQB5x0eFfjoFV4RM38y2Uls/ISkMNWqT+V6RXF7tEIuyzMkVgj
SsxHU192C+myousU75hrihvJnVwJdc/Q2D5XsRt0/oEp+oz3rIILm/tDB5SVsWcIabkQEJVj
cQmOjBG4XQAvbXyRuivX87KNz0IIq/VHr2fCSM25fAOHqHQf9jQoe1LGthcFUjHDhV9kOh8n
DeSt9/851+LBUh8buK</vt:lpwstr>
  </property>
  <property fmtid="{D5CDD505-2E9C-101B-9397-08002B2CF9AE}" pid="30" name="_2015_ms_pID_7253431">
    <vt:lpwstr>FPWm2aeq0Q23kjGnfQr5tvn9KvlofDffsLAwyd3/DFQat6Nhftbgbg
qzU8HZaSLaCErkAyARJDyfRjY/5w/Ut/YBbZbgRJv0weVpDk5uUoUS4tTpCfcKZ5aptxvInA
pDeE9yshi1PPEU39T9/IdKWoq+2cE0x/N5RJgTt+fM0J792pYJSZImN35NMRk9K+142fAUfZ
yZsnpmS0oECjublaDs37MQNDxVsJpfhFrFXS</vt:lpwstr>
  </property>
  <property fmtid="{D5CDD505-2E9C-101B-9397-08002B2CF9AE}" pid="31" name="_2015_ms_pID_7253432">
    <vt:lpwstr>mg==</vt:lpwstr>
  </property>
  <property fmtid="{D5CDD505-2E9C-101B-9397-08002B2CF9AE}" pid="32" name="_readonly">
    <vt:lpwstr/>
  </property>
  <property fmtid="{D5CDD505-2E9C-101B-9397-08002B2CF9AE}" pid="33" name="_change">
    <vt:lpwstr/>
  </property>
  <property fmtid="{D5CDD505-2E9C-101B-9397-08002B2CF9AE}" pid="34" name="_full-control">
    <vt:lpwstr/>
  </property>
  <property fmtid="{D5CDD505-2E9C-101B-9397-08002B2CF9AE}" pid="35" name="sflag">
    <vt:lpwstr>1508917978</vt:lpwstr>
  </property>
</Properties>
</file>